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67" r:id="rId5"/>
    <p:sldId id="257" r:id="rId6"/>
    <p:sldId id="258" r:id="rId7"/>
    <p:sldId id="259" r:id="rId8"/>
    <p:sldId id="260" r:id="rId9"/>
    <p:sldId id="261" r:id="rId10"/>
    <p:sldId id="262" r:id="rId11"/>
    <p:sldId id="263" r:id="rId12"/>
    <p:sldId id="264"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E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0BF3D2-DD5F-9480-CDAE-3CC691532719}"/>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93905DD-9CB5-7C63-46AE-752DC9CCE7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09B0939-0B6E-321F-C982-8058A6DED579}"/>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5" name="Segnaposto piè di pagina 4">
            <a:extLst>
              <a:ext uri="{FF2B5EF4-FFF2-40B4-BE49-F238E27FC236}">
                <a16:creationId xmlns:a16="http://schemas.microsoft.com/office/drawing/2014/main" id="{76C87451-F51A-6CE2-12F0-8CB5ABAEE21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D6C97BA-CB3E-4540-CBDE-D2E8EDEDAA8A}"/>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106733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8F92B0-CFC8-6A91-133C-E66E59291E45}"/>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6B8F92F-009B-70E3-F77B-7CC7C9E5D50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73EC380-4493-75AF-F78A-E109DC080FE5}"/>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5" name="Segnaposto piè di pagina 4">
            <a:extLst>
              <a:ext uri="{FF2B5EF4-FFF2-40B4-BE49-F238E27FC236}">
                <a16:creationId xmlns:a16="http://schemas.microsoft.com/office/drawing/2014/main" id="{868B6EE1-EA96-9127-1F7E-A34FEA28365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7E4B327-EBEA-B454-DB80-E66A557EAC14}"/>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3649750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F9A776D-140F-9ADE-892B-17511FAB9F0F}"/>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E55C3C80-5916-728B-0292-5B9636DCB0B6}"/>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B6BDB71-DDD8-2E08-3529-44E25AD96274}"/>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5" name="Segnaposto piè di pagina 4">
            <a:extLst>
              <a:ext uri="{FF2B5EF4-FFF2-40B4-BE49-F238E27FC236}">
                <a16:creationId xmlns:a16="http://schemas.microsoft.com/office/drawing/2014/main" id="{FBD5BB80-ABB5-248E-C443-2C72EC229B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2EE7BD1-8280-6C34-4195-B5BAD923EEEC}"/>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1153908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D541A4-A66A-CC37-A942-B8629FDED3D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A53E79B-1029-A393-35A2-764C13C886B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F2137F8-0EAD-03D5-F455-6F5B02AD76F2}"/>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5" name="Segnaposto piè di pagina 4">
            <a:extLst>
              <a:ext uri="{FF2B5EF4-FFF2-40B4-BE49-F238E27FC236}">
                <a16:creationId xmlns:a16="http://schemas.microsoft.com/office/drawing/2014/main" id="{13C11EA6-6F53-B2F4-7B47-1090C19D29B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A041BFA-ABE2-231C-2913-E4CFB833434F}"/>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1916537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7674DBD-42D7-9FF1-00D9-3631956CEEF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75E80D9D-7C86-B3D4-7FAA-39E7F018B6F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A68E1AB8-09DD-5C38-F9A1-764690AE0E16}"/>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5" name="Segnaposto piè di pagina 4">
            <a:extLst>
              <a:ext uri="{FF2B5EF4-FFF2-40B4-BE49-F238E27FC236}">
                <a16:creationId xmlns:a16="http://schemas.microsoft.com/office/drawing/2014/main" id="{85AAA5EC-8B1D-5A40-D6C9-CC86D9F7FD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0F5B194-BD9E-A829-DF29-7364652C7008}"/>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1718962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7C2593-2C0C-E031-8F21-AADABC26E71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1F0F918-7C8A-FF7C-D052-D2ED720ABC89}"/>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213299E8-A3BD-201F-1AEB-F0D3EC4663FD}"/>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49135DBA-AD41-630C-80EB-91CD2CC88BA5}"/>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6" name="Segnaposto piè di pagina 5">
            <a:extLst>
              <a:ext uri="{FF2B5EF4-FFF2-40B4-BE49-F238E27FC236}">
                <a16:creationId xmlns:a16="http://schemas.microsoft.com/office/drawing/2014/main" id="{C9B4FCE7-8225-82F7-497C-062AA973824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C26D8CB-EF82-9E80-5038-FBAFF52120D5}"/>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3835303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BFD85F-DB90-7E99-649A-ACD1DFC1E97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7613AAFC-463A-31AC-47C8-A51055461C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5FDF6B79-F16A-BF68-7F74-ACA4DCF35D95}"/>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D15DB3BD-F44C-0298-6AB8-BBA291106E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2765709E-59E5-BB9A-0434-C59DE27A591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C3F311B9-E789-41D7-0BF5-C45BCC04CCC1}"/>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8" name="Segnaposto piè di pagina 7">
            <a:extLst>
              <a:ext uri="{FF2B5EF4-FFF2-40B4-BE49-F238E27FC236}">
                <a16:creationId xmlns:a16="http://schemas.microsoft.com/office/drawing/2014/main" id="{94ADF2B7-501F-B1C7-1341-0EED76C781A4}"/>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E84CE5E6-FA43-C87A-515D-AEECB7E9552A}"/>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1984002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3AF3B3-9959-5F24-BA88-1D0FB98C1C8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3497DA87-14F5-C0E8-1685-627821878CCE}"/>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4" name="Segnaposto piè di pagina 3">
            <a:extLst>
              <a:ext uri="{FF2B5EF4-FFF2-40B4-BE49-F238E27FC236}">
                <a16:creationId xmlns:a16="http://schemas.microsoft.com/office/drawing/2014/main" id="{46E3E446-B5E1-0F1C-24BC-7A136DD3B14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893255F-D03F-4A7E-F1A1-873603CC71CA}"/>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3681047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DC56E1FD-0D01-B8AB-4B3A-667A35F7C184}"/>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3" name="Segnaposto piè di pagina 2">
            <a:extLst>
              <a:ext uri="{FF2B5EF4-FFF2-40B4-BE49-F238E27FC236}">
                <a16:creationId xmlns:a16="http://schemas.microsoft.com/office/drawing/2014/main" id="{9CB642C9-4F1C-FF9C-239D-E3455187279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13CAE61E-55CB-20A5-3C39-4E007D0DEDDE}"/>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1263335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95DDDD-EDD5-48EC-4342-B019E582FC0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155DCD7-F213-E23A-64CF-AB15B9311C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66833C07-F9D8-AA4F-E1D3-35E91B38B3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6CB1AB0-6A37-3D8E-2B6E-2F96357BC141}"/>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6" name="Segnaposto piè di pagina 5">
            <a:extLst>
              <a:ext uri="{FF2B5EF4-FFF2-40B4-BE49-F238E27FC236}">
                <a16:creationId xmlns:a16="http://schemas.microsoft.com/office/drawing/2014/main" id="{F5F24B68-0517-AF1D-AAB9-8B769C72C3C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5D3CF6-308E-2775-2C66-8A13BC72D2E3}"/>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1146832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D1D48E-B535-201A-4736-601AE57C30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33D16604-62D7-3F2D-BC3B-D45F240795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22C8342-B613-B0DE-6FAD-AFBAE007CB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EB11118-7EB3-CCF3-7476-80337B17F9F5}"/>
              </a:ext>
            </a:extLst>
          </p:cNvPr>
          <p:cNvSpPr>
            <a:spLocks noGrp="1"/>
          </p:cNvSpPr>
          <p:nvPr>
            <p:ph type="dt" sz="half" idx="10"/>
          </p:nvPr>
        </p:nvSpPr>
        <p:spPr/>
        <p:txBody>
          <a:bodyPr/>
          <a:lstStyle/>
          <a:p>
            <a:fld id="{827A3B95-6430-48FE-A7A0-80309B8DF958}" type="datetimeFigureOut">
              <a:rPr lang="it-IT" smtClean="0"/>
              <a:t>20/06/2024</a:t>
            </a:fld>
            <a:endParaRPr lang="it-IT"/>
          </a:p>
        </p:txBody>
      </p:sp>
      <p:sp>
        <p:nvSpPr>
          <p:cNvPr id="6" name="Segnaposto piè di pagina 5">
            <a:extLst>
              <a:ext uri="{FF2B5EF4-FFF2-40B4-BE49-F238E27FC236}">
                <a16:creationId xmlns:a16="http://schemas.microsoft.com/office/drawing/2014/main" id="{D3BFF4DE-E53E-ABA6-C0B0-FD6FA7E59811}"/>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762DFE1-067B-AD50-5181-1E9DD71A9DF4}"/>
              </a:ext>
            </a:extLst>
          </p:cNvPr>
          <p:cNvSpPr>
            <a:spLocks noGrp="1"/>
          </p:cNvSpPr>
          <p:nvPr>
            <p:ph type="sldNum" sz="quarter" idx="12"/>
          </p:nvPr>
        </p:nvSpPr>
        <p:spPr/>
        <p:txBody>
          <a:bodyPr/>
          <a:lstStyle/>
          <a:p>
            <a:fld id="{C288E065-4F3A-4AD7-AF0E-93C2820236BE}" type="slidenum">
              <a:rPr lang="it-IT" smtClean="0"/>
              <a:t>‹N›</a:t>
            </a:fld>
            <a:endParaRPr lang="it-IT"/>
          </a:p>
        </p:txBody>
      </p:sp>
    </p:spTree>
    <p:extLst>
      <p:ext uri="{BB962C8B-B14F-4D97-AF65-F5344CB8AC3E}">
        <p14:creationId xmlns:p14="http://schemas.microsoft.com/office/powerpoint/2010/main" val="3849261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58E8058-C0A0-A8A8-BFA4-D4B48598B0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39BB601-E4B7-7707-BF4F-037C9A1B7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07BC6DA-B6A4-C4DC-F0BC-21B61D70C3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27A3B95-6430-48FE-A7A0-80309B8DF958}" type="datetimeFigureOut">
              <a:rPr lang="it-IT" smtClean="0"/>
              <a:t>20/06/2024</a:t>
            </a:fld>
            <a:endParaRPr lang="it-IT"/>
          </a:p>
        </p:txBody>
      </p:sp>
      <p:sp>
        <p:nvSpPr>
          <p:cNvPr id="5" name="Segnaposto piè di pagina 4">
            <a:extLst>
              <a:ext uri="{FF2B5EF4-FFF2-40B4-BE49-F238E27FC236}">
                <a16:creationId xmlns:a16="http://schemas.microsoft.com/office/drawing/2014/main" id="{96510368-CD73-21CD-6590-7F9B999DE0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08BB0F99-3D09-8EDC-D979-14BB55818D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288E065-4F3A-4AD7-AF0E-93C2820236BE}" type="slidenum">
              <a:rPr lang="it-IT" smtClean="0"/>
              <a:t>‹N›</a:t>
            </a:fld>
            <a:endParaRPr lang="it-IT"/>
          </a:p>
        </p:txBody>
      </p:sp>
    </p:spTree>
    <p:extLst>
      <p:ext uri="{BB962C8B-B14F-4D97-AF65-F5344CB8AC3E}">
        <p14:creationId xmlns:p14="http://schemas.microsoft.com/office/powerpoint/2010/main" val="1014623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D9D36D6-2AC5-46A1-A849-4C82D5264A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a:extLst>
              <a:ext uri="{FF2B5EF4-FFF2-40B4-BE49-F238E27FC236}">
                <a16:creationId xmlns:a16="http://schemas.microsoft.com/office/drawing/2014/main" id="{0B60BFAC-DCD1-B02C-455A-8E28902B5867}"/>
              </a:ext>
            </a:extLst>
          </p:cNvPr>
          <p:cNvSpPr>
            <a:spLocks noGrp="1"/>
          </p:cNvSpPr>
          <p:nvPr>
            <p:ph type="ctrTitle"/>
          </p:nvPr>
        </p:nvSpPr>
        <p:spPr>
          <a:xfrm>
            <a:off x="4993004" y="552182"/>
            <a:ext cx="7198995" cy="2665471"/>
          </a:xfrm>
          <a:noFill/>
        </p:spPr>
        <p:txBody>
          <a:bodyPr>
            <a:normAutofit/>
          </a:bodyPr>
          <a:lstStyle/>
          <a:p>
            <a:pPr algn="l"/>
            <a:r>
              <a:rPr lang="it-IT" sz="5200" dirty="0">
                <a:solidFill>
                  <a:schemeClr val="accent2">
                    <a:lumMod val="75000"/>
                  </a:schemeClr>
                </a:solidFill>
                <a:latin typeface="Times New Roman" panose="02020603050405020304" pitchFamily="18" charset="0"/>
                <a:cs typeface="Times New Roman" panose="02020603050405020304" pitchFamily="18" charset="0"/>
              </a:rPr>
              <a:t>STORIA DELLA BORSA</a:t>
            </a:r>
          </a:p>
        </p:txBody>
      </p:sp>
      <p:sp>
        <p:nvSpPr>
          <p:cNvPr id="3" name="Sottotitolo 2">
            <a:extLst>
              <a:ext uri="{FF2B5EF4-FFF2-40B4-BE49-F238E27FC236}">
                <a16:creationId xmlns:a16="http://schemas.microsoft.com/office/drawing/2014/main" id="{B91AB968-B8F5-8FC9-235F-4D572D1F5549}"/>
              </a:ext>
            </a:extLst>
          </p:cNvPr>
          <p:cNvSpPr>
            <a:spLocks noGrp="1"/>
          </p:cNvSpPr>
          <p:nvPr>
            <p:ph type="subTitle" idx="1"/>
          </p:nvPr>
        </p:nvSpPr>
        <p:spPr>
          <a:xfrm>
            <a:off x="5354955" y="4067032"/>
            <a:ext cx="5998840" cy="2067068"/>
          </a:xfrm>
          <a:noFill/>
        </p:spPr>
        <p:txBody>
          <a:bodyPr>
            <a:normAutofit/>
          </a:bodyPr>
          <a:lstStyle/>
          <a:p>
            <a:pPr algn="l"/>
            <a:endParaRPr lang="it-IT"/>
          </a:p>
        </p:txBody>
      </p:sp>
      <p:pic>
        <p:nvPicPr>
          <p:cNvPr id="4" name="Immagine 3" descr="Immagine che contiene testo, dipinto, edificio, chiesa&#10;&#10;Descrizione generata automaticamente">
            <a:extLst>
              <a:ext uri="{FF2B5EF4-FFF2-40B4-BE49-F238E27FC236}">
                <a16:creationId xmlns:a16="http://schemas.microsoft.com/office/drawing/2014/main" id="{5961E548-3E43-BFDD-76EE-D75013F5B785}"/>
              </a:ext>
            </a:extLst>
          </p:cNvPr>
          <p:cNvPicPr>
            <a:picLocks noChangeAspect="1"/>
          </p:cNvPicPr>
          <p:nvPr/>
        </p:nvPicPr>
        <p:blipFill rotWithShape="1">
          <a:blip r:embed="rId2"/>
          <a:srcRect r="5390"/>
          <a:stretch/>
        </p:blipFill>
        <p:spPr>
          <a:xfrm>
            <a:off x="20" y="10"/>
            <a:ext cx="4992985" cy="6857990"/>
          </a:xfrm>
          <a:prstGeom prst="rect">
            <a:avLst/>
          </a:prstGeom>
        </p:spPr>
      </p:pic>
    </p:spTree>
    <p:extLst>
      <p:ext uri="{BB962C8B-B14F-4D97-AF65-F5344CB8AC3E}">
        <p14:creationId xmlns:p14="http://schemas.microsoft.com/office/powerpoint/2010/main" val="391383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F86D1B4-5664-2297-5C53-B9FB0205F8B9}"/>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DI COSA SI OCCUPAVANO?</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8C69EEB4-64BC-5B7A-C46A-7265CB711FE6}"/>
              </a:ext>
            </a:extLst>
          </p:cNvPr>
          <p:cNvSpPr>
            <a:spLocks noGrp="1"/>
          </p:cNvSpPr>
          <p:nvPr>
            <p:ph idx="1"/>
          </p:nvPr>
        </p:nvSpPr>
        <p:spPr>
          <a:xfrm>
            <a:off x="0" y="2071316"/>
            <a:ext cx="7286045" cy="4786684"/>
          </a:xfrm>
        </p:spPr>
        <p:txBody>
          <a:bodyPr anchor="t">
            <a:normAutofit/>
          </a:bodyPr>
          <a:lstStyle/>
          <a:p>
            <a:r>
              <a:rPr lang="it-IT" sz="1900" b="1" i="1" dirty="0">
                <a:solidFill>
                  <a:schemeClr val="accent2"/>
                </a:solidFill>
                <a:effectLst/>
                <a:highlight>
                  <a:srgbClr val="FFFFFF"/>
                </a:highlight>
                <a:latin typeface="Times New Roman" panose="02020603050405020304" pitchFamily="18" charset="0"/>
                <a:cs typeface="Times New Roman" panose="02020603050405020304" pitchFamily="18" charset="0"/>
              </a:rPr>
              <a:t>Quotazione di azioni</a:t>
            </a:r>
            <a:r>
              <a:rPr lang="it-IT" sz="1900" b="0" i="0"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1900" b="0" i="0" dirty="0">
                <a:effectLst/>
                <a:highlight>
                  <a:srgbClr val="FFFFFF"/>
                </a:highlight>
                <a:latin typeface="Times New Roman" panose="02020603050405020304" pitchFamily="18" charset="0"/>
                <a:cs typeface="Times New Roman" panose="02020603050405020304" pitchFamily="18" charset="0"/>
              </a:rPr>
              <a:t>anche se in misura limitata, in alcuni luoghi le borse iniziavano a quotare azioni di compagnie commerciali e colonie.</a:t>
            </a:r>
          </a:p>
          <a:p>
            <a:endParaRPr lang="it-IT" sz="1900" dirty="0">
              <a:highlight>
                <a:srgbClr val="FFFFFF"/>
              </a:highlight>
              <a:latin typeface="Times New Roman" panose="02020603050405020304" pitchFamily="18" charset="0"/>
              <a:cs typeface="Times New Roman" panose="02020603050405020304" pitchFamily="18" charset="0"/>
            </a:endParaRPr>
          </a:p>
          <a:p>
            <a:r>
              <a:rPr lang="it-IT" sz="1900" b="1" i="1" dirty="0">
                <a:solidFill>
                  <a:schemeClr val="accent2"/>
                </a:solidFill>
                <a:effectLst/>
                <a:highlight>
                  <a:srgbClr val="FFFFFF"/>
                </a:highlight>
                <a:latin typeface="Times New Roman" panose="02020603050405020304" pitchFamily="18" charset="0"/>
                <a:cs typeface="Times New Roman" panose="02020603050405020304" pitchFamily="18" charset="0"/>
              </a:rPr>
              <a:t>Facilitazione degli affari</a:t>
            </a:r>
            <a:r>
              <a:rPr lang="it-IT" sz="19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1900" b="0" i="0" dirty="0">
                <a:effectLst/>
                <a:highlight>
                  <a:srgbClr val="FFFFFF"/>
                </a:highlight>
                <a:latin typeface="Times New Roman" panose="02020603050405020304" pitchFamily="18" charset="0"/>
                <a:cs typeface="Times New Roman" panose="02020603050405020304" pitchFamily="18" charset="0"/>
              </a:rPr>
              <a:t>le borse erano un luogo conveniente dove i commercianti potevano incontrarsi, stabilire prezzi, concludere contratti e condividere informazioni commerciali.</a:t>
            </a:r>
          </a:p>
          <a:p>
            <a:endParaRPr lang="it-IT" sz="1900" dirty="0">
              <a:highlight>
                <a:srgbClr val="FFFFFF"/>
              </a:highlight>
              <a:latin typeface="Times New Roman" panose="02020603050405020304" pitchFamily="18" charset="0"/>
              <a:cs typeface="Times New Roman" panose="02020603050405020304" pitchFamily="18" charset="0"/>
            </a:endParaRPr>
          </a:p>
          <a:p>
            <a:r>
              <a:rPr lang="it-IT" sz="1900" b="1" i="1" dirty="0">
                <a:solidFill>
                  <a:schemeClr val="accent2"/>
                </a:solidFill>
                <a:effectLst/>
                <a:highlight>
                  <a:srgbClr val="FFFFFF"/>
                </a:highlight>
                <a:latin typeface="Times New Roman" panose="02020603050405020304" pitchFamily="18" charset="0"/>
                <a:cs typeface="Times New Roman" panose="02020603050405020304" pitchFamily="18" charset="0"/>
              </a:rPr>
              <a:t>Diffusione di informazioni finanziarie</a:t>
            </a:r>
            <a:r>
              <a:rPr lang="it-IT" sz="19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1900" b="0" i="0" dirty="0">
                <a:effectLst/>
                <a:highlight>
                  <a:srgbClr val="FFFFFF"/>
                </a:highlight>
                <a:latin typeface="Times New Roman" panose="02020603050405020304" pitchFamily="18" charset="0"/>
                <a:cs typeface="Times New Roman" panose="02020603050405020304" pitchFamily="18" charset="0"/>
              </a:rPr>
              <a:t>le borse del XVIII secolo fornivano informazioni finanziarie cruciali agli operatori commerciali e agli investitori, venivano pubblicati annunci di prezzi e transazioni per facilitare le negoziazioni</a:t>
            </a:r>
          </a:p>
          <a:p>
            <a:endParaRPr lang="it-IT" sz="1900" dirty="0"/>
          </a:p>
        </p:txBody>
      </p:sp>
      <p:pic>
        <p:nvPicPr>
          <p:cNvPr id="4" name="Immagine 3">
            <a:extLst>
              <a:ext uri="{FF2B5EF4-FFF2-40B4-BE49-F238E27FC236}">
                <a16:creationId xmlns:a16="http://schemas.microsoft.com/office/drawing/2014/main" id="{9034C44F-FF46-40CA-CF0E-6AE3B4BBBB90}"/>
              </a:ext>
            </a:extLst>
          </p:cNvPr>
          <p:cNvPicPr>
            <a:picLocks noChangeAspect="1"/>
          </p:cNvPicPr>
          <p:nvPr/>
        </p:nvPicPr>
        <p:blipFill rotWithShape="1">
          <a:blip r:embed="rId2"/>
          <a:srcRect r="2" b="2778"/>
          <a:stretch/>
        </p:blipFill>
        <p:spPr>
          <a:xfrm>
            <a:off x="7675658" y="2093976"/>
            <a:ext cx="3941064" cy="4096512"/>
          </a:xfrm>
          <a:prstGeom prst="rect">
            <a:avLst/>
          </a:prstGeom>
        </p:spPr>
      </p:pic>
    </p:spTree>
    <p:extLst>
      <p:ext uri="{BB962C8B-B14F-4D97-AF65-F5344CB8AC3E}">
        <p14:creationId xmlns:p14="http://schemas.microsoft.com/office/powerpoint/2010/main" val="2374647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07324196-0DA3-CE30-9AFE-6F42C3DC4DFA}"/>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DA CHI ERANO GESTITE?</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B881606E-EBB0-176E-C9FF-5F5B0CB2EBD6}"/>
              </a:ext>
            </a:extLst>
          </p:cNvPr>
          <p:cNvSpPr>
            <a:spLocks noGrp="1"/>
          </p:cNvSpPr>
          <p:nvPr>
            <p:ph idx="1"/>
          </p:nvPr>
        </p:nvSpPr>
        <p:spPr>
          <a:xfrm>
            <a:off x="572493" y="2071316"/>
            <a:ext cx="6713552" cy="4119172"/>
          </a:xfrm>
        </p:spPr>
        <p:txBody>
          <a:bodyPr anchor="t">
            <a:normAutofit/>
          </a:bodyPr>
          <a:lstStyle/>
          <a:p>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Mercanti e commercianti locali</a:t>
            </a:r>
            <a:r>
              <a:rPr lang="it-IT" sz="20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2000" b="0" i="0" dirty="0">
                <a:effectLst/>
                <a:highlight>
                  <a:srgbClr val="FFFFFF"/>
                </a:highlight>
                <a:latin typeface="Times New Roman" panose="02020603050405020304" pitchFamily="18" charset="0"/>
                <a:cs typeface="Times New Roman" panose="02020603050405020304" pitchFamily="18" charset="0"/>
              </a:rPr>
              <a:t>le prime borse erano spesso gestite da associazioni di mercanti e commercianti locali. Questi gruppi stabilivano le regole e supervisionavano le attività quotidiane.</a:t>
            </a:r>
          </a:p>
          <a:p>
            <a:endParaRPr lang="it-IT" sz="2000" b="0" i="0" dirty="0">
              <a:effectLst/>
              <a:highlight>
                <a:srgbClr val="FFFFFF"/>
              </a:highlight>
              <a:latin typeface="Times New Roman" panose="02020603050405020304" pitchFamily="18" charset="0"/>
              <a:cs typeface="Times New Roman" panose="02020603050405020304" pitchFamily="18" charset="0"/>
            </a:endParaRPr>
          </a:p>
          <a:p>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Governo locale</a:t>
            </a:r>
            <a:r>
              <a:rPr lang="it-IT" sz="20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2000" dirty="0">
                <a:highlight>
                  <a:srgbClr val="FFFFFF"/>
                </a:highlight>
                <a:latin typeface="Times New Roman" panose="02020603050405020304" pitchFamily="18" charset="0"/>
                <a:cs typeface="Times New Roman" panose="02020603050405020304" pitchFamily="18" charset="0"/>
              </a:rPr>
              <a:t>i</a:t>
            </a:r>
            <a:r>
              <a:rPr lang="it-IT" sz="2000" b="0" i="0" dirty="0">
                <a:effectLst/>
                <a:highlight>
                  <a:srgbClr val="FFFFFF"/>
                </a:highlight>
                <a:latin typeface="Times New Roman" panose="02020603050405020304" pitchFamily="18" charset="0"/>
                <a:cs typeface="Times New Roman" panose="02020603050405020304" pitchFamily="18" charset="0"/>
              </a:rPr>
              <a:t>n alcuni casi, le autorità locali o i governi cittadini avevano un ruolo nella gestione delle prime borse. </a:t>
            </a:r>
          </a:p>
          <a:p>
            <a:endParaRPr lang="it-IT" sz="2000" b="0" i="0" dirty="0">
              <a:effectLst/>
              <a:highlight>
                <a:srgbClr val="FFFFFF"/>
              </a:highlight>
              <a:latin typeface="Times New Roman" panose="02020603050405020304" pitchFamily="18" charset="0"/>
              <a:cs typeface="Times New Roman" panose="02020603050405020304" pitchFamily="18" charset="0"/>
            </a:endParaRPr>
          </a:p>
          <a:p>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Corporazioni commerciali</a:t>
            </a:r>
            <a:r>
              <a:rPr lang="it-IT" sz="20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2000" b="0" i="0" dirty="0">
                <a:effectLst/>
                <a:highlight>
                  <a:srgbClr val="FFFFFF"/>
                </a:highlight>
                <a:latin typeface="Times New Roman" panose="02020603050405020304" pitchFamily="18" charset="0"/>
                <a:cs typeface="Times New Roman" panose="02020603050405020304" pitchFamily="18" charset="0"/>
              </a:rPr>
              <a:t>Alcune borse erano gestite da corporazioni commerciali o gilde che rappresentavano gli interessi dei commercianti e degli artigiani. </a:t>
            </a:r>
            <a:endParaRPr lang="it-IT" sz="2000" dirty="0">
              <a:latin typeface="Times New Roman" panose="02020603050405020304" pitchFamily="18" charset="0"/>
              <a:cs typeface="Times New Roman" panose="02020603050405020304" pitchFamily="18" charset="0"/>
            </a:endParaRPr>
          </a:p>
        </p:txBody>
      </p:sp>
      <p:pic>
        <p:nvPicPr>
          <p:cNvPr id="5" name="Immagine 4" descr="Immagine che contiene testo, libro, lettera, Viso umano&#10;&#10;Descrizione generata automaticamente">
            <a:extLst>
              <a:ext uri="{FF2B5EF4-FFF2-40B4-BE49-F238E27FC236}">
                <a16:creationId xmlns:a16="http://schemas.microsoft.com/office/drawing/2014/main" id="{8174AD5E-486C-7BAD-E255-EB91A037ACC8}"/>
              </a:ext>
            </a:extLst>
          </p:cNvPr>
          <p:cNvPicPr>
            <a:picLocks noChangeAspect="1"/>
          </p:cNvPicPr>
          <p:nvPr/>
        </p:nvPicPr>
        <p:blipFill rotWithShape="1">
          <a:blip r:embed="rId2"/>
          <a:srcRect t="1706" r="-2" b="18304"/>
          <a:stretch/>
        </p:blipFill>
        <p:spPr>
          <a:xfrm>
            <a:off x="7675658" y="2093976"/>
            <a:ext cx="3941064" cy="4096512"/>
          </a:xfrm>
          <a:prstGeom prst="rect">
            <a:avLst/>
          </a:prstGeom>
        </p:spPr>
      </p:pic>
    </p:spTree>
    <p:extLst>
      <p:ext uri="{BB962C8B-B14F-4D97-AF65-F5344CB8AC3E}">
        <p14:creationId xmlns:p14="http://schemas.microsoft.com/office/powerpoint/2010/main" val="2492362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FA0175C-287E-32D0-729C-974CD63ED75A}"/>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IL PRIMATO DELL’INGHILTERRA</a:t>
            </a:r>
          </a:p>
        </p:txBody>
      </p:sp>
      <p:sp>
        <p:nvSpPr>
          <p:cNvPr id="1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FA6ECEED-DA17-4151-C1AC-F1A65D053391}"/>
              </a:ext>
            </a:extLst>
          </p:cNvPr>
          <p:cNvSpPr>
            <a:spLocks noGrp="1"/>
          </p:cNvSpPr>
          <p:nvPr>
            <p:ph idx="1"/>
          </p:nvPr>
        </p:nvSpPr>
        <p:spPr>
          <a:xfrm>
            <a:off x="572493" y="2071316"/>
            <a:ext cx="6713552" cy="4119172"/>
          </a:xfrm>
        </p:spPr>
        <p:txBody>
          <a:bodyPr anchor="t">
            <a:noAutofit/>
          </a:bodyPr>
          <a:lstStyle/>
          <a:p>
            <a:pPr marL="0" indent="0">
              <a:buNone/>
            </a:pPr>
            <a:r>
              <a:rPr lang="it-IT" sz="1500" b="0" i="0" dirty="0">
                <a:effectLst/>
                <a:highlight>
                  <a:srgbClr val="FFFFFF"/>
                </a:highlight>
                <a:latin typeface="Times New Roman" panose="02020603050405020304" pitchFamily="18" charset="0"/>
                <a:cs typeface="Times New Roman" panose="02020603050405020304" pitchFamily="18" charset="0"/>
              </a:rPr>
              <a:t>Nel corso del </a:t>
            </a:r>
            <a:r>
              <a:rPr lang="it-IT" sz="1500" b="1" i="0" dirty="0">
                <a:solidFill>
                  <a:schemeClr val="accent2"/>
                </a:solidFill>
                <a:effectLst/>
                <a:highlight>
                  <a:srgbClr val="FFFFFF"/>
                </a:highlight>
                <a:latin typeface="Times New Roman" panose="02020603050405020304" pitchFamily="18" charset="0"/>
                <a:cs typeface="Times New Roman" panose="02020603050405020304" pitchFamily="18" charset="0"/>
              </a:rPr>
              <a:t>XVIII</a:t>
            </a:r>
            <a:r>
              <a:rPr lang="it-IT" sz="1500" b="0" i="0" dirty="0">
                <a:effectLst/>
                <a:highlight>
                  <a:srgbClr val="FFFFFF"/>
                </a:highlight>
                <a:latin typeface="Times New Roman" panose="02020603050405020304" pitchFamily="18" charset="0"/>
                <a:cs typeface="Times New Roman" panose="02020603050405020304" pitchFamily="18" charset="0"/>
              </a:rPr>
              <a:t> secolo </a:t>
            </a:r>
            <a:r>
              <a:rPr lang="it-IT" sz="1500" b="0" i="1" dirty="0">
                <a:effectLst/>
                <a:highlight>
                  <a:srgbClr val="FFFFFF"/>
                </a:highlight>
                <a:latin typeface="Times New Roman" panose="02020603050405020304" pitchFamily="18" charset="0"/>
                <a:cs typeface="Times New Roman" panose="02020603050405020304" pitchFamily="18" charset="0"/>
              </a:rPr>
              <a:t>l'Inghilterra</a:t>
            </a:r>
            <a:r>
              <a:rPr lang="it-IT" sz="1500" b="0" i="0" dirty="0">
                <a:effectLst/>
                <a:highlight>
                  <a:srgbClr val="FFFFFF"/>
                </a:highlight>
                <a:latin typeface="Times New Roman" panose="02020603050405020304" pitchFamily="18" charset="0"/>
                <a:cs typeface="Times New Roman" panose="02020603050405020304" pitchFamily="18" charset="0"/>
              </a:rPr>
              <a:t> sia andata sostituendosi ai Paesi Bassi quale paese più sviluppato dal punto di vista delle attività finanziarie. A partire dal Seicento l'Inghilterra aveva beneficiato d'una notevole </a:t>
            </a:r>
            <a:r>
              <a:rPr lang="it-IT" sz="1500" b="1" i="0" dirty="0">
                <a:solidFill>
                  <a:schemeClr val="accent2"/>
                </a:solidFill>
                <a:effectLst/>
                <a:highlight>
                  <a:srgbClr val="FFFFFF"/>
                </a:highlight>
                <a:latin typeface="Times New Roman" panose="02020603050405020304" pitchFamily="18" charset="0"/>
                <a:cs typeface="Times New Roman" panose="02020603050405020304" pitchFamily="18" charset="0"/>
              </a:rPr>
              <a:t>espansione mercantile</a:t>
            </a:r>
            <a:r>
              <a:rPr lang="it-IT" sz="1500" b="0" i="0" dirty="0">
                <a:effectLst/>
                <a:highlight>
                  <a:srgbClr val="FFFFFF"/>
                </a:highlight>
                <a:latin typeface="Times New Roman" panose="02020603050405020304" pitchFamily="18" charset="0"/>
                <a:cs typeface="Times New Roman" panose="02020603050405020304" pitchFamily="18" charset="0"/>
              </a:rPr>
              <a:t>, che l'aveva condotta ad assumere il controllo del redditizio commercio con le Americhe. Parallelamente una rivoluzione agricola aveva determinato un forte aumento della produttività in questo settore, creando anche in esso nuova ricchezza e liberando manodopera che s'era riversata nel comparto manifatturiero</a:t>
            </a:r>
          </a:p>
          <a:p>
            <a:pPr marL="0" indent="0">
              <a:buNone/>
            </a:pPr>
            <a:endParaRPr lang="it-IT" sz="1500" dirty="0">
              <a:highlight>
                <a:srgbClr val="FFFFFF"/>
              </a:highlight>
              <a:latin typeface="Times New Roman" panose="02020603050405020304" pitchFamily="18" charset="0"/>
              <a:cs typeface="Times New Roman" panose="02020603050405020304" pitchFamily="18" charset="0"/>
            </a:endParaRPr>
          </a:p>
          <a:p>
            <a:pPr marL="0" indent="0">
              <a:buNone/>
            </a:pPr>
            <a:endParaRPr lang="it-IT" sz="1500" dirty="0">
              <a:highlight>
                <a:srgbClr val="FFFFFF"/>
              </a:highlight>
              <a:latin typeface="Times New Roman" panose="02020603050405020304" pitchFamily="18" charset="0"/>
              <a:cs typeface="Times New Roman" panose="02020603050405020304" pitchFamily="18" charset="0"/>
            </a:endParaRPr>
          </a:p>
          <a:p>
            <a:pPr marL="0" indent="0">
              <a:buNone/>
            </a:pPr>
            <a:r>
              <a:rPr lang="it-IT" sz="1500" b="0" i="0" dirty="0">
                <a:effectLst/>
                <a:highlight>
                  <a:srgbClr val="FFFFFF"/>
                </a:highlight>
                <a:latin typeface="Times New Roman" panose="02020603050405020304" pitchFamily="18" charset="0"/>
                <a:cs typeface="Times New Roman" panose="02020603050405020304" pitchFamily="18" charset="0"/>
              </a:rPr>
              <a:t>A favorire la crescita del </a:t>
            </a:r>
            <a:r>
              <a:rPr lang="it-IT" sz="1500" b="1" i="0" dirty="0">
                <a:solidFill>
                  <a:schemeClr val="accent2"/>
                </a:solidFill>
                <a:effectLst/>
                <a:highlight>
                  <a:srgbClr val="FFFFFF"/>
                </a:highlight>
                <a:latin typeface="Times New Roman" panose="02020603050405020304" pitchFamily="18" charset="0"/>
                <a:cs typeface="Times New Roman" panose="02020603050405020304" pitchFamily="18" charset="0"/>
              </a:rPr>
              <a:t>settore finanziario </a:t>
            </a:r>
            <a:r>
              <a:rPr lang="it-IT" sz="1500" b="0" i="0" dirty="0">
                <a:effectLst/>
                <a:highlight>
                  <a:srgbClr val="FFFFFF"/>
                </a:highlight>
                <a:latin typeface="Times New Roman" panose="02020603050405020304" pitchFamily="18" charset="0"/>
                <a:cs typeface="Times New Roman" panose="02020603050405020304" pitchFamily="18" charset="0"/>
              </a:rPr>
              <a:t>contribuì tuttavia anche un fattore di natura politica: l'avvento della monarchia costituzionale nel 1688. La fine del potere assoluto dei sovrani e la conseguente assunzione da parte del parlamento del controllo della gestione delle finanze pubbliche, difatti, rese </a:t>
            </a:r>
            <a:r>
              <a:rPr lang="it-IT" sz="1500" b="1" i="1" dirty="0">
                <a:solidFill>
                  <a:schemeClr val="accent2"/>
                </a:solidFill>
                <a:effectLst/>
                <a:highlight>
                  <a:srgbClr val="FFFFFF"/>
                </a:highlight>
                <a:latin typeface="Times New Roman" panose="02020603050405020304" pitchFamily="18" charset="0"/>
                <a:cs typeface="Times New Roman" panose="02020603050405020304" pitchFamily="18" charset="0"/>
              </a:rPr>
              <a:t>i cittadini fiduciosi </a:t>
            </a:r>
            <a:r>
              <a:rPr lang="it-IT" sz="1500" b="0" i="0" dirty="0">
                <a:effectLst/>
                <a:highlight>
                  <a:srgbClr val="FFFFFF"/>
                </a:highlight>
                <a:latin typeface="Times New Roman" panose="02020603050405020304" pitchFamily="18" charset="0"/>
                <a:cs typeface="Times New Roman" panose="02020603050405020304" pitchFamily="18" charset="0"/>
              </a:rPr>
              <a:t>del fatto che lo stato non avrebbe più lasciato passare le scadenze dei prestiti che aveva ricevuto senza onorare tutti gli impegni di restituzione.</a:t>
            </a:r>
            <a:endParaRPr lang="it-IT" sz="1500" dirty="0">
              <a:latin typeface="Times New Roman" panose="02020603050405020304" pitchFamily="18" charset="0"/>
              <a:cs typeface="Times New Roman" panose="02020603050405020304" pitchFamily="18" charset="0"/>
            </a:endParaRPr>
          </a:p>
        </p:txBody>
      </p:sp>
      <p:pic>
        <p:nvPicPr>
          <p:cNvPr id="6" name="Immagine 5">
            <a:extLst>
              <a:ext uri="{FF2B5EF4-FFF2-40B4-BE49-F238E27FC236}">
                <a16:creationId xmlns:a16="http://schemas.microsoft.com/office/drawing/2014/main" id="{2B4D9CE5-5283-A1DF-E01D-26804583CC70}"/>
              </a:ext>
            </a:extLst>
          </p:cNvPr>
          <p:cNvPicPr>
            <a:picLocks noChangeAspect="1"/>
          </p:cNvPicPr>
          <p:nvPr/>
        </p:nvPicPr>
        <p:blipFill rotWithShape="1">
          <a:blip r:embed="rId2"/>
          <a:srcRect l="14149" r="22443" b="1"/>
          <a:stretch/>
        </p:blipFill>
        <p:spPr>
          <a:xfrm>
            <a:off x="7675658" y="2093976"/>
            <a:ext cx="3941064" cy="4096512"/>
          </a:xfrm>
          <a:prstGeom prst="rect">
            <a:avLst/>
          </a:prstGeom>
        </p:spPr>
      </p:pic>
    </p:spTree>
    <p:extLst>
      <p:ext uri="{BB962C8B-B14F-4D97-AF65-F5344CB8AC3E}">
        <p14:creationId xmlns:p14="http://schemas.microsoft.com/office/powerpoint/2010/main" val="3566948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322309D-57BB-6DFD-E395-638A9F252485}"/>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IL PRIMATO DELL’INGHILTERRA</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A7BE56F7-75DE-583C-D2A2-D255A820C16E}"/>
              </a:ext>
            </a:extLst>
          </p:cNvPr>
          <p:cNvSpPr>
            <a:spLocks noGrp="1"/>
          </p:cNvSpPr>
          <p:nvPr>
            <p:ph idx="1"/>
          </p:nvPr>
        </p:nvSpPr>
        <p:spPr>
          <a:xfrm>
            <a:off x="572493" y="2071316"/>
            <a:ext cx="6713552" cy="4119172"/>
          </a:xfrm>
        </p:spPr>
        <p:txBody>
          <a:bodyPr anchor="t">
            <a:normAutofit/>
          </a:bodyPr>
          <a:lstStyle/>
          <a:p>
            <a:r>
              <a:rPr lang="it-IT" sz="1700" b="0" i="0" dirty="0">
                <a:effectLst/>
                <a:highlight>
                  <a:srgbClr val="FFFFFF"/>
                </a:highlight>
                <a:latin typeface="Times New Roman" panose="02020603050405020304" pitchFamily="18" charset="0"/>
                <a:cs typeface="Times New Roman" panose="02020603050405020304" pitchFamily="18" charset="0"/>
              </a:rPr>
              <a:t>La fiducia dei risparmiatori nei </a:t>
            </a:r>
            <a:r>
              <a:rPr lang="it-IT" sz="1700" b="1" i="0" dirty="0">
                <a:solidFill>
                  <a:schemeClr val="accent2"/>
                </a:solidFill>
                <a:effectLst/>
                <a:highlight>
                  <a:srgbClr val="FFFFFF"/>
                </a:highlight>
                <a:latin typeface="Times New Roman" panose="02020603050405020304" pitchFamily="18" charset="0"/>
                <a:cs typeface="Times New Roman" panose="02020603050405020304" pitchFamily="18" charset="0"/>
              </a:rPr>
              <a:t>titoli di debito pubblico </a:t>
            </a:r>
            <a:r>
              <a:rPr lang="it-IT" sz="1700" b="0" i="0" dirty="0">
                <a:effectLst/>
                <a:highlight>
                  <a:srgbClr val="FFFFFF"/>
                </a:highlight>
                <a:latin typeface="Times New Roman" panose="02020603050405020304" pitchFamily="18" charset="0"/>
                <a:cs typeface="Times New Roman" panose="02020603050405020304" pitchFamily="18" charset="0"/>
              </a:rPr>
              <a:t>venne poi accresciuta dalla creazione di nuovi strumenti finanziari. Alla fine del Seicento comparvero delle obbligazioni a breve termine che presentavano una caratteristica </a:t>
            </a:r>
            <a:r>
              <a:rPr lang="it-IT" sz="1700" b="1" i="1" dirty="0">
                <a:solidFill>
                  <a:schemeClr val="accent2"/>
                </a:solidFill>
                <a:effectLst/>
                <a:highlight>
                  <a:srgbClr val="FFFFFF"/>
                </a:highlight>
                <a:latin typeface="Times New Roman" panose="02020603050405020304" pitchFamily="18" charset="0"/>
                <a:cs typeface="Times New Roman" panose="02020603050405020304" pitchFamily="18" charset="0"/>
              </a:rPr>
              <a:t>inedita</a:t>
            </a:r>
            <a:r>
              <a:rPr lang="it-IT" sz="1700" b="0" i="0" dirty="0">
                <a:effectLst/>
                <a:highlight>
                  <a:srgbClr val="FFFFFF"/>
                </a:highlight>
                <a:latin typeface="Times New Roman" panose="02020603050405020304" pitchFamily="18" charset="0"/>
                <a:cs typeface="Times New Roman" panose="02020603050405020304" pitchFamily="18" charset="0"/>
              </a:rPr>
              <a:t>: mentre i buoni emessi sino ad allora venivano rimborsati irregolarmente, quando le entrate tributarie lo permettevano, quelli di nuova concezione dovevano essere obbligatoriamente rimborsati con gli introiti realizzati dal tesoro l'anno successivo alla loro emissione. </a:t>
            </a:r>
          </a:p>
          <a:p>
            <a:endParaRPr lang="it-IT" sz="1700" dirty="0">
              <a:highlight>
                <a:srgbClr val="FFFFFF"/>
              </a:highlight>
              <a:latin typeface="Times New Roman" panose="02020603050405020304" pitchFamily="18" charset="0"/>
              <a:cs typeface="Times New Roman" panose="02020603050405020304" pitchFamily="18" charset="0"/>
            </a:endParaRPr>
          </a:p>
          <a:p>
            <a:endParaRPr lang="it-IT" sz="1700" dirty="0">
              <a:highlight>
                <a:srgbClr val="FFFFFF"/>
              </a:highlight>
              <a:latin typeface="Times New Roman" panose="02020603050405020304" pitchFamily="18" charset="0"/>
              <a:cs typeface="Times New Roman" panose="02020603050405020304" pitchFamily="18" charset="0"/>
            </a:endParaRPr>
          </a:p>
          <a:p>
            <a:r>
              <a:rPr lang="it-IT" sz="1700" b="0" i="0" dirty="0">
                <a:effectLst/>
                <a:highlight>
                  <a:srgbClr val="FFFFFF"/>
                </a:highlight>
                <a:latin typeface="Times New Roman" panose="02020603050405020304" pitchFamily="18" charset="0"/>
                <a:cs typeface="Times New Roman" panose="02020603050405020304" pitchFamily="18" charset="0"/>
              </a:rPr>
              <a:t>Dall'ampliamento della platea di investitori nei titoli pubblici derivò un ulteriore stimolo allo</a:t>
            </a:r>
            <a:r>
              <a:rPr lang="it-IT" sz="1700" b="0" i="0"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1700" b="1" i="1" dirty="0">
                <a:solidFill>
                  <a:schemeClr val="accent2"/>
                </a:solidFill>
                <a:effectLst/>
                <a:highlight>
                  <a:srgbClr val="FFFFFF"/>
                </a:highlight>
                <a:latin typeface="Times New Roman" panose="02020603050405020304" pitchFamily="18" charset="0"/>
                <a:cs typeface="Times New Roman" panose="02020603050405020304" pitchFamily="18" charset="0"/>
              </a:rPr>
              <a:t>sviluppo</a:t>
            </a:r>
            <a:r>
              <a:rPr lang="it-IT" sz="1700" b="0" i="0"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1700" b="0" i="0" dirty="0">
                <a:effectLst/>
                <a:highlight>
                  <a:srgbClr val="FFFFFF"/>
                </a:highlight>
                <a:latin typeface="Times New Roman" panose="02020603050405020304" pitchFamily="18" charset="0"/>
                <a:cs typeface="Times New Roman" panose="02020603050405020304" pitchFamily="18" charset="0"/>
              </a:rPr>
              <a:t>complessivo dell'economia inglese</a:t>
            </a:r>
            <a:endParaRPr lang="it-IT" sz="1700"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B66FB773-96DC-51A9-2002-2525217CFAB6}"/>
              </a:ext>
            </a:extLst>
          </p:cNvPr>
          <p:cNvPicPr>
            <a:picLocks noChangeAspect="1"/>
          </p:cNvPicPr>
          <p:nvPr/>
        </p:nvPicPr>
        <p:blipFill rotWithShape="1">
          <a:blip r:embed="rId2"/>
          <a:srcRect l="14149" r="22443" b="1"/>
          <a:stretch/>
        </p:blipFill>
        <p:spPr>
          <a:xfrm>
            <a:off x="7675658" y="2093976"/>
            <a:ext cx="3941064" cy="4096512"/>
          </a:xfrm>
          <a:prstGeom prst="rect">
            <a:avLst/>
          </a:prstGeom>
        </p:spPr>
      </p:pic>
    </p:spTree>
    <p:extLst>
      <p:ext uri="{BB962C8B-B14F-4D97-AF65-F5344CB8AC3E}">
        <p14:creationId xmlns:p14="http://schemas.microsoft.com/office/powerpoint/2010/main" val="4327628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5588D32-BD80-827C-38E9-C61BBB6F0A2F}"/>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DEL’29</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FB2331C8-559F-5875-B166-B7AE9F1C2912}"/>
              </a:ext>
            </a:extLst>
          </p:cNvPr>
          <p:cNvSpPr>
            <a:spLocks noGrp="1"/>
          </p:cNvSpPr>
          <p:nvPr>
            <p:ph idx="1"/>
          </p:nvPr>
        </p:nvSpPr>
        <p:spPr>
          <a:xfrm>
            <a:off x="572493" y="2071316"/>
            <a:ext cx="6713552" cy="4119172"/>
          </a:xfrm>
        </p:spPr>
        <p:txBody>
          <a:bodyPr anchor="t">
            <a:normAutofit/>
          </a:bodyPr>
          <a:lstStyle/>
          <a:p>
            <a:r>
              <a:rPr lang="it-IT" sz="2200" dirty="0">
                <a:latin typeface="Times New Roman" panose="02020603050405020304" pitchFamily="18" charset="0"/>
                <a:cs typeface="Times New Roman" panose="02020603050405020304" pitchFamily="18" charset="0"/>
              </a:rPr>
              <a:t>CAUSE:</a:t>
            </a:r>
          </a:p>
          <a:p>
            <a:pPr marL="0" indent="0">
              <a:buNone/>
            </a:pPr>
            <a:r>
              <a:rPr lang="it-IT" sz="2200" b="0" i="0" dirty="0">
                <a:effectLst/>
                <a:highlight>
                  <a:srgbClr val="FFFFFF"/>
                </a:highlight>
                <a:latin typeface="Times New Roman" panose="02020603050405020304" pitchFamily="18" charset="0"/>
                <a:cs typeface="Times New Roman" panose="02020603050405020304" pitchFamily="18" charset="0"/>
              </a:rPr>
              <a:t>La mancata crescita del potere d’acquisto nonostante l’incremento di produttività e investimenti, la politica monetaria della Fed e la continua espansione del credito attraverso tassi artificialmente bassi e l’eccesso di prestiti a carattere speculativo vengono considerate tra le principali cause della crisi culminata nel crollo di Wall Street il 29 ottobre 1929 </a:t>
            </a:r>
            <a:r>
              <a:rPr lang="it-IT" sz="2200" b="1" i="0" dirty="0">
                <a:solidFill>
                  <a:schemeClr val="accent2"/>
                </a:solidFill>
                <a:effectLst/>
                <a:highlight>
                  <a:srgbClr val="FFFFFF"/>
                </a:highlight>
                <a:latin typeface="Times New Roman" panose="02020603050405020304" pitchFamily="18" charset="0"/>
                <a:cs typeface="Times New Roman" panose="02020603050405020304" pitchFamily="18" charset="0"/>
              </a:rPr>
              <a:t>(-43%).</a:t>
            </a:r>
            <a:endParaRPr lang="it-IT" sz="2200" b="1" dirty="0">
              <a:solidFill>
                <a:schemeClr val="accent2"/>
              </a:solidFill>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52ABF919-DFAF-BC90-0FEF-89DBCF8CD5D0}"/>
              </a:ext>
            </a:extLst>
          </p:cNvPr>
          <p:cNvPicPr>
            <a:picLocks noChangeAspect="1"/>
          </p:cNvPicPr>
          <p:nvPr/>
        </p:nvPicPr>
        <p:blipFill rotWithShape="1">
          <a:blip r:embed="rId2"/>
          <a:srcRect r="-1" b="11646"/>
          <a:stretch/>
        </p:blipFill>
        <p:spPr>
          <a:xfrm>
            <a:off x="7675658" y="2093976"/>
            <a:ext cx="3941064" cy="4096512"/>
          </a:xfrm>
          <a:prstGeom prst="rect">
            <a:avLst/>
          </a:prstGeom>
        </p:spPr>
      </p:pic>
    </p:spTree>
    <p:extLst>
      <p:ext uri="{BB962C8B-B14F-4D97-AF65-F5344CB8AC3E}">
        <p14:creationId xmlns:p14="http://schemas.microsoft.com/office/powerpoint/2010/main" val="2045933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87DD1832-DFEE-55F4-088F-53ACD4506040}"/>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DEL’29</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7F0E1077-B794-E9FF-10DC-E38A45B61663}"/>
              </a:ext>
            </a:extLst>
          </p:cNvPr>
          <p:cNvSpPr>
            <a:spLocks noGrp="1"/>
          </p:cNvSpPr>
          <p:nvPr>
            <p:ph idx="1"/>
          </p:nvPr>
        </p:nvSpPr>
        <p:spPr>
          <a:xfrm>
            <a:off x="572493" y="2071316"/>
            <a:ext cx="6713552" cy="4119172"/>
          </a:xfrm>
        </p:spPr>
        <p:txBody>
          <a:bodyPr anchor="t">
            <a:normAutofit/>
          </a:bodyPr>
          <a:lstStyle/>
          <a:p>
            <a:r>
              <a:rPr lang="it-IT" sz="2000" dirty="0">
                <a:latin typeface="Times New Roman" panose="02020603050405020304" pitchFamily="18" charset="0"/>
                <a:cs typeface="Times New Roman" panose="02020603050405020304" pitchFamily="18" charset="0"/>
              </a:rPr>
              <a:t>CAUSE:</a:t>
            </a:r>
          </a:p>
          <a:p>
            <a:r>
              <a:rPr lang="it-IT" sz="2000" b="0" i="0" dirty="0">
                <a:effectLst/>
                <a:highlight>
                  <a:srgbClr val="FFFFFF"/>
                </a:highlight>
                <a:latin typeface="Times New Roman" panose="02020603050405020304" pitchFamily="18" charset="0"/>
                <a:cs typeface="Times New Roman" panose="02020603050405020304" pitchFamily="18" charset="0"/>
              </a:rPr>
              <a:t>Dal </a:t>
            </a:r>
            <a:r>
              <a:rPr lang="it-IT" sz="2000" b="1" i="0" dirty="0">
                <a:solidFill>
                  <a:schemeClr val="accent2"/>
                </a:solidFill>
                <a:effectLst/>
                <a:highlight>
                  <a:srgbClr val="FFFFFF"/>
                </a:highlight>
                <a:latin typeface="Times New Roman" panose="02020603050405020304" pitchFamily="18" charset="0"/>
                <a:cs typeface="Times New Roman" panose="02020603050405020304" pitchFamily="18" charset="0"/>
              </a:rPr>
              <a:t>1920</a:t>
            </a:r>
            <a:r>
              <a:rPr lang="it-IT" sz="2000" b="0" i="0"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2000" b="0" i="0" dirty="0">
                <a:effectLst/>
                <a:highlight>
                  <a:srgbClr val="FFFFFF"/>
                </a:highlight>
                <a:latin typeface="Times New Roman" panose="02020603050405020304" pitchFamily="18" charset="0"/>
                <a:cs typeface="Times New Roman" panose="02020603050405020304" pitchFamily="18" charset="0"/>
              </a:rPr>
              <a:t>al </a:t>
            </a:r>
            <a:r>
              <a:rPr lang="it-IT" sz="2000" b="1" i="0" dirty="0">
                <a:solidFill>
                  <a:schemeClr val="accent2"/>
                </a:solidFill>
                <a:effectLst/>
                <a:highlight>
                  <a:srgbClr val="FFFFFF"/>
                </a:highlight>
                <a:latin typeface="Times New Roman" panose="02020603050405020304" pitchFamily="18" charset="0"/>
                <a:cs typeface="Times New Roman" panose="02020603050405020304" pitchFamily="18" charset="0"/>
              </a:rPr>
              <a:t>1929</a:t>
            </a:r>
            <a:r>
              <a:rPr lang="it-IT" sz="2000" b="0" i="0" dirty="0">
                <a:effectLst/>
                <a:highlight>
                  <a:srgbClr val="FFFFFF"/>
                </a:highlight>
                <a:latin typeface="Times New Roman" panose="02020603050405020304" pitchFamily="18" charset="0"/>
                <a:cs typeface="Times New Roman" panose="02020603050405020304" pitchFamily="18" charset="0"/>
              </a:rPr>
              <a:t> gli investimenti azionari </a:t>
            </a:r>
            <a:r>
              <a:rPr lang="it-IT" sz="2000" b="1" i="0" dirty="0">
                <a:solidFill>
                  <a:schemeClr val="accent2"/>
                </a:solidFill>
                <a:effectLst/>
                <a:highlight>
                  <a:srgbClr val="FFFFFF"/>
                </a:highlight>
                <a:latin typeface="Times New Roman" panose="02020603050405020304" pitchFamily="18" charset="0"/>
                <a:cs typeface="Times New Roman" panose="02020603050405020304" pitchFamily="18" charset="0"/>
              </a:rPr>
              <a:t>triplicarono</a:t>
            </a:r>
            <a:r>
              <a:rPr lang="it-IT" sz="2000" b="0" i="0" dirty="0">
                <a:effectLst/>
                <a:highlight>
                  <a:srgbClr val="FFFFFF"/>
                </a:highlight>
                <a:latin typeface="Times New Roman" panose="02020603050405020304" pitchFamily="18" charset="0"/>
                <a:cs typeface="Times New Roman" panose="02020603050405020304" pitchFamily="18" charset="0"/>
              </a:rPr>
              <a:t> il loro volume e gli indici di borsa salirono, dal 1926 al 1929, da 100 a 216, ma all’aumento del valore delle azioni industriali tuttavia non corrispondeva un effettivo aumento della produzione e della vendita dei beni. </a:t>
            </a:r>
          </a:p>
          <a:p>
            <a:r>
              <a:rPr lang="it-IT" sz="2000" b="0" i="0" dirty="0">
                <a:effectLst/>
                <a:highlight>
                  <a:srgbClr val="FFFFFF"/>
                </a:highlight>
                <a:latin typeface="Times New Roman" panose="02020603050405020304" pitchFamily="18" charset="0"/>
                <a:cs typeface="Times New Roman" panose="02020603050405020304" pitchFamily="18" charset="0"/>
              </a:rPr>
              <a:t>La </a:t>
            </a:r>
            <a:r>
              <a:rPr lang="it-IT" sz="2000" b="1" i="0" dirty="0">
                <a:solidFill>
                  <a:schemeClr val="accent2"/>
                </a:solidFill>
                <a:effectLst/>
                <a:highlight>
                  <a:srgbClr val="FFFFFF"/>
                </a:highlight>
                <a:latin typeface="Times New Roman" panose="02020603050405020304" pitchFamily="18" charset="0"/>
                <a:cs typeface="Times New Roman" panose="02020603050405020304" pitchFamily="18" charset="0"/>
              </a:rPr>
              <a:t>speculazione</a:t>
            </a:r>
            <a:r>
              <a:rPr lang="it-IT" sz="2000" b="1" i="0" dirty="0">
                <a:effectLst/>
                <a:highlight>
                  <a:srgbClr val="FFFFFF"/>
                </a:highlight>
                <a:latin typeface="Times New Roman" panose="02020603050405020304" pitchFamily="18" charset="0"/>
                <a:cs typeface="Times New Roman" panose="02020603050405020304" pitchFamily="18" charset="0"/>
              </a:rPr>
              <a:t> </a:t>
            </a:r>
            <a:r>
              <a:rPr lang="it-IT" sz="2000" b="0" i="0" dirty="0">
                <a:effectLst/>
                <a:highlight>
                  <a:srgbClr val="FFFFFF"/>
                </a:highlight>
                <a:latin typeface="Times New Roman" panose="02020603050405020304" pitchFamily="18" charset="0"/>
                <a:cs typeface="Times New Roman" panose="02020603050405020304" pitchFamily="18" charset="0"/>
              </a:rPr>
              <a:t>non fu comunque l’unica causa del grande crollo. Parte della crisi viene infatti addossata alla caduta dei prezzi dei prodotti agricoli avvenuta in conseguenza dell’enorme accumulazione delle scorte rimaste invendute a seguito del miglioramento della produzione agricola dei paesi europei</a:t>
            </a:r>
            <a:endParaRPr lang="it-IT" sz="2000"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8CF3A527-BD43-C2B3-F7AA-C63722DC0A1D}"/>
              </a:ext>
            </a:extLst>
          </p:cNvPr>
          <p:cNvPicPr>
            <a:picLocks noChangeAspect="1"/>
          </p:cNvPicPr>
          <p:nvPr/>
        </p:nvPicPr>
        <p:blipFill rotWithShape="1">
          <a:blip r:embed="rId2"/>
          <a:srcRect r="-1" b="11646"/>
          <a:stretch/>
        </p:blipFill>
        <p:spPr>
          <a:xfrm>
            <a:off x="7675658" y="2093976"/>
            <a:ext cx="3941064" cy="4096512"/>
          </a:xfrm>
          <a:prstGeom prst="rect">
            <a:avLst/>
          </a:prstGeom>
        </p:spPr>
      </p:pic>
    </p:spTree>
    <p:extLst>
      <p:ext uri="{BB962C8B-B14F-4D97-AF65-F5344CB8AC3E}">
        <p14:creationId xmlns:p14="http://schemas.microsoft.com/office/powerpoint/2010/main" val="967494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9DB4512-8D79-1D1B-43A5-0B766A3D0E87}"/>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 29</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4F44F444-9F59-24E5-F139-93C9E336D522}"/>
              </a:ext>
            </a:extLst>
          </p:cNvPr>
          <p:cNvSpPr>
            <a:spLocks noGrp="1"/>
          </p:cNvSpPr>
          <p:nvPr>
            <p:ph idx="1"/>
          </p:nvPr>
        </p:nvSpPr>
        <p:spPr>
          <a:xfrm>
            <a:off x="572493" y="2071316"/>
            <a:ext cx="6713552" cy="4119172"/>
          </a:xfrm>
        </p:spPr>
        <p:txBody>
          <a:bodyPr anchor="t">
            <a:normAutofit/>
          </a:bodyPr>
          <a:lstStyle/>
          <a:p>
            <a:r>
              <a:rPr lang="it-IT" sz="1700" dirty="0">
                <a:latin typeface="Times New Roman" panose="02020603050405020304" pitchFamily="18" charset="0"/>
                <a:cs typeface="Times New Roman" panose="02020603050405020304" pitchFamily="18" charset="0"/>
              </a:rPr>
              <a:t>CONSEGUENZE:</a:t>
            </a:r>
          </a:p>
          <a:p>
            <a:r>
              <a:rPr lang="it-IT" sz="1700" b="0" i="0" dirty="0">
                <a:effectLst/>
                <a:highlight>
                  <a:srgbClr val="FFFFFF"/>
                </a:highlight>
                <a:latin typeface="Times New Roman" panose="02020603050405020304" pitchFamily="18" charset="0"/>
                <a:cs typeface="Times New Roman" panose="02020603050405020304" pitchFamily="18" charset="0"/>
              </a:rPr>
              <a:t>A subirne le conseguenze furono proprio </a:t>
            </a:r>
            <a:r>
              <a:rPr lang="it-IT" sz="1700" b="1" i="0" dirty="0">
                <a:solidFill>
                  <a:schemeClr val="accent2"/>
                </a:solidFill>
                <a:effectLst/>
                <a:highlight>
                  <a:srgbClr val="FFFFFF"/>
                </a:highlight>
                <a:latin typeface="Times New Roman" panose="02020603050405020304" pitchFamily="18" charset="0"/>
                <a:cs typeface="Times New Roman" panose="02020603050405020304" pitchFamily="18" charset="0"/>
              </a:rPr>
              <a:t>le industrie di beni di consumo</a:t>
            </a:r>
            <a:r>
              <a:rPr lang="it-IT" sz="1700" b="0" i="0"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1700" b="0" i="0" dirty="0">
                <a:effectLst/>
                <a:highlight>
                  <a:srgbClr val="FFFFFF"/>
                </a:highlight>
                <a:latin typeface="Times New Roman" panose="02020603050405020304" pitchFamily="18" charset="0"/>
                <a:cs typeface="Times New Roman" panose="02020603050405020304" pitchFamily="18" charset="0"/>
              </a:rPr>
              <a:t>durevoli come quelle dell’auto che dovettero tagliare le loro commesse verso aziende appartenenti alla stessa filiera, abbassare i salari (con grave pregiudizio dei consumi) e ridurre il personale. La contrazione dei consumi provocata dal taglio dei salari provocò l’espandersi della crisi dal settore industriale a quello agricolo arrecando danni ad un settore primario già fortemente indebolito.</a:t>
            </a:r>
          </a:p>
          <a:p>
            <a:r>
              <a:rPr lang="it-IT" sz="1700" b="0" i="0" dirty="0">
                <a:effectLst/>
                <a:highlight>
                  <a:srgbClr val="FFFFFF"/>
                </a:highlight>
                <a:latin typeface="Times New Roman" panose="02020603050405020304" pitchFamily="18" charset="0"/>
                <a:cs typeface="Times New Roman" panose="02020603050405020304" pitchFamily="18" charset="0"/>
              </a:rPr>
              <a:t>Poiché </a:t>
            </a:r>
            <a:r>
              <a:rPr lang="it-IT" sz="1700" b="1" i="0" dirty="0">
                <a:solidFill>
                  <a:schemeClr val="accent2"/>
                </a:solidFill>
                <a:effectLst/>
                <a:highlight>
                  <a:srgbClr val="FFFFFF"/>
                </a:highlight>
                <a:latin typeface="Times New Roman" panose="02020603050405020304" pitchFamily="18" charset="0"/>
                <a:cs typeface="Times New Roman" panose="02020603050405020304" pitchFamily="18" charset="0"/>
              </a:rPr>
              <a:t>il settore industriale era poi legato al settore bancario</a:t>
            </a:r>
            <a:r>
              <a:rPr lang="it-IT" sz="1700" b="0" i="0" dirty="0">
                <a:effectLst/>
                <a:highlight>
                  <a:srgbClr val="FFFFFF"/>
                </a:highlight>
                <a:latin typeface="Times New Roman" panose="02020603050405020304" pitchFamily="18" charset="0"/>
                <a:cs typeface="Times New Roman" panose="02020603050405020304" pitchFamily="18" charset="0"/>
              </a:rPr>
              <a:t> che manteneva bassi i tassi per favorire gli investimenti sul mercato azionario, quando, al momento del crollo di Wall Street i piccoli risparmiatori si precipitarono negli istituti di credito per ritirare il loro denaro, il mercato andò incontro ad una crisi di liquidità contribuendo al fallimento di molte banche e, a catena, delle industrie in cui esse avevano investito.</a:t>
            </a:r>
            <a:endParaRPr lang="it-IT" sz="1700"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53D36F63-F81F-CC4E-85F8-B675256357A7}"/>
              </a:ext>
            </a:extLst>
          </p:cNvPr>
          <p:cNvPicPr>
            <a:picLocks noChangeAspect="1"/>
          </p:cNvPicPr>
          <p:nvPr/>
        </p:nvPicPr>
        <p:blipFill rotWithShape="1">
          <a:blip r:embed="rId2"/>
          <a:srcRect r="-1" b="11646"/>
          <a:stretch/>
        </p:blipFill>
        <p:spPr>
          <a:xfrm>
            <a:off x="7675658" y="2093976"/>
            <a:ext cx="3941064" cy="4096512"/>
          </a:xfrm>
          <a:prstGeom prst="rect">
            <a:avLst/>
          </a:prstGeom>
        </p:spPr>
      </p:pic>
    </p:spTree>
    <p:extLst>
      <p:ext uri="{BB962C8B-B14F-4D97-AF65-F5344CB8AC3E}">
        <p14:creationId xmlns:p14="http://schemas.microsoft.com/office/powerpoint/2010/main" val="11712997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101F8B8-1035-F54C-D534-4DCC37172298}"/>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DEL’29</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253A93CA-2E19-EF4F-9923-2F44ECDB5873}"/>
              </a:ext>
            </a:extLst>
          </p:cNvPr>
          <p:cNvSpPr>
            <a:spLocks noGrp="1"/>
          </p:cNvSpPr>
          <p:nvPr>
            <p:ph idx="1"/>
          </p:nvPr>
        </p:nvSpPr>
        <p:spPr>
          <a:xfrm>
            <a:off x="572493" y="2071316"/>
            <a:ext cx="6713552" cy="4119172"/>
          </a:xfrm>
        </p:spPr>
        <p:txBody>
          <a:bodyPr anchor="t">
            <a:normAutofit/>
          </a:bodyPr>
          <a:lstStyle/>
          <a:p>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New Deal: il piano </a:t>
            </a:r>
            <a:r>
              <a:rPr lang="it-IT" sz="1400" b="1" i="0" dirty="0" err="1">
                <a:solidFill>
                  <a:schemeClr val="accent2"/>
                </a:solidFill>
                <a:effectLst/>
                <a:highlight>
                  <a:srgbClr val="FFFFFF"/>
                </a:highlight>
                <a:latin typeface="Times New Roman" panose="02020603050405020304" pitchFamily="18" charset="0"/>
                <a:cs typeface="Times New Roman" panose="02020603050405020304" pitchFamily="18" charset="0"/>
              </a:rPr>
              <a:t>Roosvelt</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 e la ripresa dalla Crisi del ’29</a:t>
            </a:r>
          </a:p>
          <a:p>
            <a:endParaRPr lang="it-IT" sz="1400" b="1" i="0" dirty="0">
              <a:effectLst/>
              <a:highlight>
                <a:srgbClr val="FFFFFF"/>
              </a:highlight>
              <a:latin typeface="Times New Roman" panose="02020603050405020304" pitchFamily="18" charset="0"/>
              <a:cs typeface="Times New Roman" panose="02020603050405020304" pitchFamily="18" charset="0"/>
            </a:endParaRPr>
          </a:p>
          <a:p>
            <a:pPr marL="0" indent="0">
              <a:buNone/>
            </a:pPr>
            <a:r>
              <a:rPr lang="it-IT" sz="1400" b="0" i="0" dirty="0">
                <a:effectLst/>
                <a:highlight>
                  <a:srgbClr val="FFFFFF"/>
                </a:highlight>
                <a:latin typeface="Times New Roman" panose="02020603050405020304" pitchFamily="18" charset="0"/>
                <a:cs typeface="Times New Roman" panose="02020603050405020304" pitchFamily="18" charset="0"/>
              </a:rPr>
              <a:t>La ripresa avvenne nel 1933 con l’elezione a presidente degli Stati Uniti, il 4 marzo 1933, di </a:t>
            </a:r>
            <a:r>
              <a:rPr lang="it-IT" sz="1400" i="0" dirty="0">
                <a:effectLst/>
                <a:highlight>
                  <a:srgbClr val="FFFFFF"/>
                </a:highlight>
                <a:latin typeface="Times New Roman" panose="02020603050405020304" pitchFamily="18" charset="0"/>
                <a:cs typeface="Times New Roman" panose="02020603050405020304" pitchFamily="18" charset="0"/>
              </a:rPr>
              <a:t>Franklin D. Roosevelt. </a:t>
            </a:r>
            <a:r>
              <a:rPr lang="it-IT" sz="1400" b="0" i="0" dirty="0" err="1">
                <a:effectLst/>
                <a:highlight>
                  <a:srgbClr val="FFFFFF"/>
                </a:highlight>
                <a:latin typeface="Times New Roman" panose="02020603050405020304" pitchFamily="18" charset="0"/>
                <a:cs typeface="Times New Roman" panose="02020603050405020304" pitchFamily="18" charset="0"/>
              </a:rPr>
              <a:t>Roosvelt</a:t>
            </a:r>
            <a:r>
              <a:rPr lang="it-IT" sz="1400" b="0" i="0" dirty="0">
                <a:effectLst/>
                <a:highlight>
                  <a:srgbClr val="FFFFFF"/>
                </a:highlight>
                <a:latin typeface="Times New Roman" panose="02020603050405020304" pitchFamily="18" charset="0"/>
                <a:cs typeface="Times New Roman" panose="02020603050405020304" pitchFamily="18" charset="0"/>
              </a:rPr>
              <a:t> adottò un programma di riforme economiche e sociali fra il 1933 e il 1937, conosciuto con il nome di </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New Deal </a:t>
            </a:r>
            <a:r>
              <a:rPr lang="it-IT" sz="1400" b="0" i="0" dirty="0">
                <a:effectLst/>
                <a:highlight>
                  <a:srgbClr val="FFFFFF"/>
                </a:highlight>
                <a:latin typeface="Times New Roman" panose="02020603050405020304" pitchFamily="18" charset="0"/>
                <a:cs typeface="Times New Roman" panose="02020603050405020304" pitchFamily="18" charset="0"/>
              </a:rPr>
              <a:t>(nuovo metodo) consistente nei seguenti punti:</a:t>
            </a:r>
          </a:p>
          <a:p>
            <a:pPr>
              <a:buFont typeface="+mj-lt"/>
              <a:buAutoNum type="arabicPeriod"/>
            </a:pPr>
            <a:r>
              <a:rPr lang="it-IT" sz="1400" i="0" dirty="0">
                <a:effectLst/>
                <a:highlight>
                  <a:srgbClr val="FFFFFF"/>
                </a:highlight>
                <a:latin typeface="Times New Roman" panose="02020603050405020304" pitchFamily="18" charset="0"/>
                <a:cs typeface="Times New Roman" panose="02020603050405020304" pitchFamily="18" charset="0"/>
              </a:rPr>
              <a:t>l’abbandono della parità aurea </a:t>
            </a:r>
            <a:r>
              <a:rPr lang="it-IT" sz="1400" b="0" i="0" dirty="0">
                <a:effectLst/>
                <a:highlight>
                  <a:srgbClr val="FFFFFF"/>
                </a:highlight>
                <a:latin typeface="Times New Roman" panose="02020603050405020304" pitchFamily="18" charset="0"/>
                <a:cs typeface="Times New Roman" panose="02020603050405020304" pitchFamily="18" charset="0"/>
              </a:rPr>
              <a:t>e la </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svalutazione</a:t>
            </a:r>
            <a:r>
              <a:rPr lang="it-IT" sz="1400" b="0" i="0" dirty="0">
                <a:effectLst/>
                <a:highlight>
                  <a:srgbClr val="FFFFFF"/>
                </a:highlight>
                <a:latin typeface="Times New Roman" panose="02020603050405020304" pitchFamily="18" charset="0"/>
                <a:cs typeface="Times New Roman" panose="02020603050405020304" pitchFamily="18" charset="0"/>
              </a:rPr>
              <a:t> del dollaro nella misura del 40% per ridurre i debiti e facilitare le esportazioni;</a:t>
            </a:r>
          </a:p>
          <a:p>
            <a:pPr>
              <a:buFont typeface="+mj-lt"/>
              <a:buAutoNum type="arabicPeriod"/>
            </a:pPr>
            <a:r>
              <a:rPr lang="it-IT" sz="1400" i="0" dirty="0">
                <a:effectLst/>
                <a:highlight>
                  <a:srgbClr val="FFFFFF"/>
                </a:highlight>
                <a:latin typeface="Times New Roman" panose="02020603050405020304" pitchFamily="18" charset="0"/>
                <a:cs typeface="Times New Roman" panose="02020603050405020304" pitchFamily="18" charset="0"/>
              </a:rPr>
              <a:t>un vasto piano di lavori pubblici </a:t>
            </a:r>
            <a:r>
              <a:rPr lang="it-IT" sz="1400" b="0" i="0" dirty="0">
                <a:effectLst/>
                <a:highlight>
                  <a:srgbClr val="FFFFFF"/>
                </a:highlight>
                <a:latin typeface="Times New Roman" panose="02020603050405020304" pitchFamily="18" charset="0"/>
                <a:cs typeface="Times New Roman" panose="02020603050405020304" pitchFamily="18" charset="0"/>
              </a:rPr>
              <a:t>per rias</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sorbire la disoccupazione</a:t>
            </a:r>
            <a:r>
              <a:rPr lang="it-IT" sz="1400" b="0" i="0" dirty="0">
                <a:effectLst/>
                <a:highlight>
                  <a:srgbClr val="FFFFFF"/>
                </a:highlight>
                <a:latin typeface="Times New Roman" panose="02020603050405020304" pitchFamily="18" charset="0"/>
                <a:cs typeface="Times New Roman" panose="02020603050405020304" pitchFamily="18" charset="0"/>
              </a:rPr>
              <a:t>;</a:t>
            </a:r>
          </a:p>
          <a:p>
            <a:pPr>
              <a:buFont typeface="+mj-lt"/>
              <a:buAutoNum type="arabicPeriod"/>
            </a:pPr>
            <a:r>
              <a:rPr lang="it-IT" sz="1400" i="0" dirty="0">
                <a:effectLst/>
                <a:highlight>
                  <a:srgbClr val="FFFFFF"/>
                </a:highlight>
                <a:latin typeface="Times New Roman" panose="02020603050405020304" pitchFamily="18" charset="0"/>
                <a:cs typeface="Times New Roman" panose="02020603050405020304" pitchFamily="18" charset="0"/>
              </a:rPr>
              <a:t>un completo sistema di </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assicurazioni </a:t>
            </a:r>
            <a:r>
              <a:rPr lang="it-IT" sz="1400" i="0" dirty="0">
                <a:effectLst/>
                <a:highlight>
                  <a:srgbClr val="FFFFFF"/>
                </a:highlight>
                <a:latin typeface="Times New Roman" panose="02020603050405020304" pitchFamily="18" charset="0"/>
                <a:cs typeface="Times New Roman" panose="02020603050405020304" pitchFamily="18" charset="0"/>
              </a:rPr>
              <a:t>sociali </a:t>
            </a:r>
            <a:r>
              <a:rPr lang="it-IT" sz="1400" b="0" i="0" dirty="0">
                <a:effectLst/>
                <a:highlight>
                  <a:srgbClr val="FFFFFF"/>
                </a:highlight>
                <a:latin typeface="Times New Roman" panose="02020603050405020304" pitchFamily="18" charset="0"/>
                <a:cs typeface="Times New Roman" panose="02020603050405020304" pitchFamily="18" charset="0"/>
              </a:rPr>
              <a:t>a vantaggio delle classi lavoratrici e una maggiore tassazione dei ceti abbienti;</a:t>
            </a:r>
          </a:p>
          <a:p>
            <a:pPr>
              <a:buFont typeface="+mj-lt"/>
              <a:buAutoNum type="arabicPeriod"/>
            </a:pPr>
            <a:r>
              <a:rPr lang="it-IT" sz="1400" i="0" dirty="0">
                <a:effectLst/>
                <a:highlight>
                  <a:srgbClr val="FFFFFF"/>
                </a:highlight>
                <a:latin typeface="Times New Roman" panose="02020603050405020304" pitchFamily="18" charset="0"/>
                <a:cs typeface="Times New Roman" panose="02020603050405020304" pitchFamily="18" charset="0"/>
              </a:rPr>
              <a:t>un </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aumento</a:t>
            </a:r>
            <a:r>
              <a:rPr lang="it-IT" sz="1400" i="0" dirty="0">
                <a:effectLst/>
                <a:highlight>
                  <a:srgbClr val="FFFFFF"/>
                </a:highlight>
                <a:latin typeface="Times New Roman" panose="02020603050405020304" pitchFamily="18" charset="0"/>
                <a:cs typeface="Times New Roman" panose="02020603050405020304" pitchFamily="18" charset="0"/>
              </a:rPr>
              <a:t> dei salari</a:t>
            </a:r>
            <a:r>
              <a:rPr lang="it-IT" sz="1400" b="0" i="0" dirty="0">
                <a:effectLst/>
                <a:highlight>
                  <a:srgbClr val="FFFFFF"/>
                </a:highlight>
                <a:latin typeface="Times New Roman" panose="02020603050405020304" pitchFamily="18" charset="0"/>
                <a:cs typeface="Times New Roman" panose="02020603050405020304" pitchFamily="18" charset="0"/>
              </a:rPr>
              <a:t>;</a:t>
            </a:r>
          </a:p>
          <a:p>
            <a:pPr>
              <a:buFont typeface="+mj-lt"/>
              <a:buAutoNum type="arabicPeriod"/>
            </a:pPr>
            <a:r>
              <a:rPr lang="it-IT" sz="1400" i="0" dirty="0">
                <a:effectLst/>
                <a:highlight>
                  <a:srgbClr val="FFFFFF"/>
                </a:highlight>
                <a:latin typeface="Times New Roman" panose="02020603050405020304" pitchFamily="18" charset="0"/>
                <a:cs typeface="Times New Roman" panose="02020603050405020304" pitchFamily="18" charset="0"/>
              </a:rPr>
              <a:t>la</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 riduzione </a:t>
            </a:r>
            <a:r>
              <a:rPr lang="it-IT" sz="1400" i="0" dirty="0">
                <a:effectLst/>
                <a:highlight>
                  <a:srgbClr val="FFFFFF"/>
                </a:highlight>
                <a:latin typeface="Times New Roman" panose="02020603050405020304" pitchFamily="18" charset="0"/>
                <a:cs typeface="Times New Roman" panose="02020603050405020304" pitchFamily="18" charset="0"/>
              </a:rPr>
              <a:t>delle ore lavorative nelle fabbriche;</a:t>
            </a:r>
          </a:p>
          <a:p>
            <a:pPr>
              <a:buFont typeface="+mj-lt"/>
              <a:buAutoNum type="arabicPeriod"/>
            </a:pPr>
            <a:r>
              <a:rPr lang="it-IT" sz="1400" i="0" dirty="0">
                <a:effectLst/>
                <a:highlight>
                  <a:srgbClr val="FFFFFF"/>
                </a:highlight>
                <a:latin typeface="Times New Roman" panose="02020603050405020304" pitchFamily="18" charset="0"/>
                <a:cs typeface="Times New Roman" panose="02020603050405020304" pitchFamily="18" charset="0"/>
              </a:rPr>
              <a:t>l’obbligo agli imprenditori di riconoscere i </a:t>
            </a:r>
            <a:r>
              <a:rPr lang="it-IT" sz="1400" b="1" i="0" dirty="0">
                <a:solidFill>
                  <a:schemeClr val="accent2"/>
                </a:solidFill>
                <a:effectLst/>
                <a:highlight>
                  <a:srgbClr val="FFFFFF"/>
                </a:highlight>
                <a:latin typeface="Times New Roman" panose="02020603050405020304" pitchFamily="18" charset="0"/>
                <a:cs typeface="Times New Roman" panose="02020603050405020304" pitchFamily="18" charset="0"/>
              </a:rPr>
              <a:t>sindacati operai </a:t>
            </a:r>
            <a:r>
              <a:rPr lang="it-IT" sz="1400" b="0" i="0" dirty="0">
                <a:effectLst/>
                <a:highlight>
                  <a:srgbClr val="FFFFFF"/>
                </a:highlight>
                <a:latin typeface="Times New Roman" panose="02020603050405020304" pitchFamily="18" charset="0"/>
                <a:cs typeface="Times New Roman" panose="02020603050405020304" pitchFamily="18" charset="0"/>
              </a:rPr>
              <a:t>e di trattare con essi;</a:t>
            </a:r>
          </a:p>
          <a:p>
            <a:pPr>
              <a:buFont typeface="+mj-lt"/>
              <a:buAutoNum type="arabicPeriod"/>
            </a:pPr>
            <a:r>
              <a:rPr lang="it-IT" sz="1400" i="0" dirty="0">
                <a:effectLst/>
                <a:highlight>
                  <a:srgbClr val="FFFFFF"/>
                </a:highlight>
                <a:latin typeface="Times New Roman" panose="02020603050405020304" pitchFamily="18" charset="0"/>
                <a:cs typeface="Times New Roman" panose="02020603050405020304" pitchFamily="18" charset="0"/>
              </a:rPr>
              <a:t>il controllo del sistema bancario, </a:t>
            </a:r>
            <a:r>
              <a:rPr lang="it-IT" sz="1400" b="0" i="0" dirty="0">
                <a:effectLst/>
                <a:highlight>
                  <a:srgbClr val="FFFFFF"/>
                </a:highlight>
                <a:latin typeface="Times New Roman" panose="02020603050405020304" pitchFamily="18" charset="0"/>
                <a:cs typeface="Times New Roman" panose="02020603050405020304" pitchFamily="18" charset="0"/>
              </a:rPr>
              <a:t>della Borsa e del mercato azionario.</a:t>
            </a:r>
          </a:p>
          <a:p>
            <a:endParaRPr lang="it-IT" sz="1400" dirty="0"/>
          </a:p>
        </p:txBody>
      </p:sp>
      <p:pic>
        <p:nvPicPr>
          <p:cNvPr id="4" name="Immagine 3">
            <a:extLst>
              <a:ext uri="{FF2B5EF4-FFF2-40B4-BE49-F238E27FC236}">
                <a16:creationId xmlns:a16="http://schemas.microsoft.com/office/drawing/2014/main" id="{0FAA9617-A5E5-5FA2-3B5F-61DF237E9C17}"/>
              </a:ext>
            </a:extLst>
          </p:cNvPr>
          <p:cNvPicPr>
            <a:picLocks noChangeAspect="1"/>
          </p:cNvPicPr>
          <p:nvPr/>
        </p:nvPicPr>
        <p:blipFill rotWithShape="1">
          <a:blip r:embed="rId2"/>
          <a:srcRect r="-1" b="11646"/>
          <a:stretch/>
        </p:blipFill>
        <p:spPr>
          <a:xfrm>
            <a:off x="7675658" y="2093976"/>
            <a:ext cx="3941064" cy="4096512"/>
          </a:xfrm>
          <a:prstGeom prst="rect">
            <a:avLst/>
          </a:prstGeom>
        </p:spPr>
      </p:pic>
    </p:spTree>
    <p:extLst>
      <p:ext uri="{BB962C8B-B14F-4D97-AF65-F5344CB8AC3E}">
        <p14:creationId xmlns:p14="http://schemas.microsoft.com/office/powerpoint/2010/main" val="983587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4E8CB126-8968-EDB4-B06D-1E5376C3D626}"/>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DEL’73</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3206CDAF-0E8D-9E2F-7D2F-5FF23B7D825F}"/>
              </a:ext>
            </a:extLst>
          </p:cNvPr>
          <p:cNvSpPr>
            <a:spLocks noGrp="1"/>
          </p:cNvSpPr>
          <p:nvPr>
            <p:ph idx="1"/>
          </p:nvPr>
        </p:nvSpPr>
        <p:spPr>
          <a:xfrm>
            <a:off x="572493" y="2071316"/>
            <a:ext cx="6713552" cy="4119172"/>
          </a:xfrm>
        </p:spPr>
        <p:txBody>
          <a:bodyPr anchor="t">
            <a:normAutofit/>
          </a:bodyPr>
          <a:lstStyle/>
          <a:p>
            <a:r>
              <a:rPr lang="it-IT" sz="1500" dirty="0">
                <a:latin typeface="Times New Roman" panose="02020603050405020304" pitchFamily="18" charset="0"/>
                <a:cs typeface="Times New Roman" panose="02020603050405020304" pitchFamily="18" charset="0"/>
              </a:rPr>
              <a:t>La crisi economica del 1973, spesso chiamata anche "crisi petrolifera del 1973," è stata causata da una serie di eventi e fattori interconnessi. Ecco le principali cause:</a:t>
            </a:r>
          </a:p>
          <a:p>
            <a:pPr marL="0" indent="0">
              <a:buNone/>
            </a:pPr>
            <a:r>
              <a:rPr lang="it-IT" sz="1500" b="1" dirty="0">
                <a:solidFill>
                  <a:schemeClr val="accent2"/>
                </a:solidFill>
                <a:latin typeface="Times New Roman" panose="02020603050405020304" pitchFamily="18" charset="0"/>
                <a:cs typeface="Times New Roman" panose="02020603050405020304" pitchFamily="18" charset="0"/>
              </a:rPr>
              <a:t>Guerra del Kippur</a:t>
            </a:r>
            <a:r>
              <a:rPr lang="it-IT" sz="1500" dirty="0">
                <a:latin typeface="Times New Roman" panose="02020603050405020304" pitchFamily="18" charset="0"/>
                <a:cs typeface="Times New Roman" panose="02020603050405020304" pitchFamily="18" charset="0"/>
              </a:rPr>
              <a:t>: L'evento scatenante immediato fu la Guerra del Kippur, iniziata il 6 ottobre 1973, quando Egitto e Siria attaccarono Israele. In risposta, i paesi arabi dell'OPEC (Organizzazione dei Paesi Esportatori di Petrolio) decisero di utilizzare il petrolio come arma economica, imponendo un embargo sui paesi occidentali che supportavano Israele, principalmente gli Stati Uniti e i paesi dell'Europa occidentale.</a:t>
            </a:r>
          </a:p>
          <a:p>
            <a:pPr marL="0" indent="0">
              <a:buNone/>
            </a:pPr>
            <a:r>
              <a:rPr lang="it-IT" sz="1500" b="1" dirty="0">
                <a:solidFill>
                  <a:schemeClr val="accent2"/>
                </a:solidFill>
                <a:latin typeface="Times New Roman" panose="02020603050405020304" pitchFamily="18" charset="0"/>
                <a:cs typeface="Times New Roman" panose="02020603050405020304" pitchFamily="18" charset="0"/>
              </a:rPr>
              <a:t>Embargo Petrolifero</a:t>
            </a:r>
            <a:r>
              <a:rPr lang="it-IT" sz="1500" dirty="0">
                <a:latin typeface="Times New Roman" panose="02020603050405020304" pitchFamily="18" charset="0"/>
                <a:cs typeface="Times New Roman" panose="02020603050405020304" pitchFamily="18" charset="0"/>
              </a:rPr>
              <a:t>: L'embargo portò a una drastica riduzione dell'offerta di petrolio, con un conseguente aumento dei prezzi. Il prezzo del petrolio quadruplicò in pochi mesi, passando da circa 3 dollari al barile a quasi 12 dollari.</a:t>
            </a:r>
          </a:p>
          <a:p>
            <a:pPr marL="0" indent="0">
              <a:buNone/>
            </a:pPr>
            <a:r>
              <a:rPr lang="it-IT" sz="1500" b="1" dirty="0">
                <a:solidFill>
                  <a:schemeClr val="accent2"/>
                </a:solidFill>
                <a:latin typeface="Times New Roman" panose="02020603050405020304" pitchFamily="18" charset="0"/>
                <a:cs typeface="Times New Roman" panose="02020603050405020304" pitchFamily="18" charset="0"/>
              </a:rPr>
              <a:t>Politiche dell'OPEC</a:t>
            </a:r>
            <a:r>
              <a:rPr lang="it-IT" sz="1500" dirty="0">
                <a:latin typeface="Times New Roman" panose="02020603050405020304" pitchFamily="18" charset="0"/>
                <a:cs typeface="Times New Roman" panose="02020603050405020304" pitchFamily="18" charset="0"/>
              </a:rPr>
              <a:t>: L'OPEC non solo impose un embargo, ma ridusse anche la produzione di petrolio. Questo aumentò ulteriormente la pressione sui prezzi. Le politiche di coordinamento della produzione tra i paesi membri dell'OPEC dimostrarono il loro potere collettivo di influenzare i mercati mondiali dell'energia.</a:t>
            </a:r>
          </a:p>
          <a:p>
            <a:endParaRPr lang="it-IT" sz="1500" dirty="0"/>
          </a:p>
        </p:txBody>
      </p:sp>
      <p:pic>
        <p:nvPicPr>
          <p:cNvPr id="4" name="Immagine 3" descr="Immagine che contiene testo, distributore di benzina, bianco e nero, vestiti&#10;&#10;Descrizione generata automaticamente">
            <a:extLst>
              <a:ext uri="{FF2B5EF4-FFF2-40B4-BE49-F238E27FC236}">
                <a16:creationId xmlns:a16="http://schemas.microsoft.com/office/drawing/2014/main" id="{35745AA3-49FD-660F-43A5-FD1FDC05D20E}"/>
              </a:ext>
            </a:extLst>
          </p:cNvPr>
          <p:cNvPicPr>
            <a:picLocks noChangeAspect="1"/>
          </p:cNvPicPr>
          <p:nvPr/>
        </p:nvPicPr>
        <p:blipFill rotWithShape="1">
          <a:blip r:embed="rId2"/>
          <a:srcRect r="31901" b="2"/>
          <a:stretch/>
        </p:blipFill>
        <p:spPr>
          <a:xfrm>
            <a:off x="7675658" y="2093976"/>
            <a:ext cx="3941064" cy="4096512"/>
          </a:xfrm>
          <a:prstGeom prst="rect">
            <a:avLst/>
          </a:prstGeom>
        </p:spPr>
      </p:pic>
    </p:spTree>
    <p:extLst>
      <p:ext uri="{BB962C8B-B14F-4D97-AF65-F5344CB8AC3E}">
        <p14:creationId xmlns:p14="http://schemas.microsoft.com/office/powerpoint/2010/main" val="731343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718C884-1BFE-4FCC-B10D-F5E30FD3A0DC}"/>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DEL’73</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104E3557-267E-6907-5E85-4B5FCF304896}"/>
              </a:ext>
            </a:extLst>
          </p:cNvPr>
          <p:cNvSpPr>
            <a:spLocks noGrp="1"/>
          </p:cNvSpPr>
          <p:nvPr>
            <p:ph idx="1"/>
          </p:nvPr>
        </p:nvSpPr>
        <p:spPr>
          <a:xfrm>
            <a:off x="572493" y="2071316"/>
            <a:ext cx="6713552" cy="4119172"/>
          </a:xfrm>
        </p:spPr>
        <p:txBody>
          <a:bodyPr anchor="t">
            <a:normAutofit/>
          </a:bodyPr>
          <a:lstStyle/>
          <a:p>
            <a:pPr marL="0" indent="0">
              <a:buNone/>
            </a:pPr>
            <a:r>
              <a:rPr lang="it-IT" sz="1700" b="1" dirty="0">
                <a:solidFill>
                  <a:schemeClr val="accent2"/>
                </a:solidFill>
                <a:latin typeface="Times New Roman" panose="02020603050405020304" pitchFamily="18" charset="0"/>
                <a:cs typeface="Times New Roman" panose="02020603050405020304" pitchFamily="18" charset="0"/>
              </a:rPr>
              <a:t>Domanda di Petrolio</a:t>
            </a:r>
            <a:r>
              <a:rPr lang="it-IT" sz="1700" dirty="0">
                <a:latin typeface="Times New Roman" panose="02020603050405020304" pitchFamily="18" charset="0"/>
                <a:cs typeface="Times New Roman" panose="02020603050405020304" pitchFamily="18" charset="0"/>
              </a:rPr>
              <a:t>: Durante gli anni '60 e '70, la domanda di petrolio era cresciuta rapidamente, soprattutto nei paesi industrializzati. Questo aumento della domanda rese le economie occidentali particolarmente vulnerabili a qualsiasi interruzione dell'offerta.</a:t>
            </a:r>
          </a:p>
          <a:p>
            <a:endParaRPr lang="it-IT" sz="1700" dirty="0">
              <a:latin typeface="Times New Roman" panose="02020603050405020304" pitchFamily="18" charset="0"/>
              <a:cs typeface="Times New Roman" panose="02020603050405020304" pitchFamily="18" charset="0"/>
            </a:endParaRPr>
          </a:p>
          <a:p>
            <a:pPr marL="0" indent="0">
              <a:buNone/>
            </a:pPr>
            <a:r>
              <a:rPr lang="it-IT" sz="1700" b="1" dirty="0">
                <a:solidFill>
                  <a:schemeClr val="accent2"/>
                </a:solidFill>
                <a:latin typeface="Times New Roman" panose="02020603050405020304" pitchFamily="18" charset="0"/>
                <a:cs typeface="Times New Roman" panose="02020603050405020304" pitchFamily="18" charset="0"/>
              </a:rPr>
              <a:t>Politiche Economiche dei Paesi Industrializzati</a:t>
            </a:r>
            <a:r>
              <a:rPr lang="it-IT" sz="1700" dirty="0">
                <a:latin typeface="Times New Roman" panose="02020603050405020304" pitchFamily="18" charset="0"/>
                <a:cs typeface="Times New Roman" panose="02020603050405020304" pitchFamily="18" charset="0"/>
              </a:rPr>
              <a:t>: I paesi industrializzati, in particolare gli Stati Uniti, avevano politiche economiche che favorivano il consumo elevato di energia, rendendoli più sensibili alle fluttuazioni dei prezzi del petrolio.</a:t>
            </a:r>
          </a:p>
          <a:p>
            <a:endParaRPr lang="it-IT" sz="1700" dirty="0">
              <a:latin typeface="Times New Roman" panose="02020603050405020304" pitchFamily="18" charset="0"/>
              <a:cs typeface="Times New Roman" panose="02020603050405020304" pitchFamily="18" charset="0"/>
            </a:endParaRPr>
          </a:p>
          <a:p>
            <a:pPr marL="0" indent="0">
              <a:buNone/>
            </a:pPr>
            <a:r>
              <a:rPr lang="it-IT" sz="1700" b="1" dirty="0">
                <a:solidFill>
                  <a:schemeClr val="accent2"/>
                </a:solidFill>
                <a:latin typeface="Times New Roman" panose="02020603050405020304" pitchFamily="18" charset="0"/>
                <a:cs typeface="Times New Roman" panose="02020603050405020304" pitchFamily="18" charset="0"/>
              </a:rPr>
              <a:t>Inflazione e Stagnazione</a:t>
            </a:r>
            <a:r>
              <a:rPr lang="it-IT" sz="1700" dirty="0">
                <a:latin typeface="Times New Roman" panose="02020603050405020304" pitchFamily="18" charset="0"/>
                <a:cs typeface="Times New Roman" panose="02020603050405020304" pitchFamily="18" charset="0"/>
              </a:rPr>
              <a:t>: L'aumento dei prezzi del petrolio contribuì all'inflazione, ma contemporaneamente, l'economia globale entrò in una fase di stagnazione, con crescita economica lenta e alta disoccupazione. Questo fenomeno, noto come stagflazione, complicò la gestione economica da parte dei governi.</a:t>
            </a:r>
          </a:p>
        </p:txBody>
      </p:sp>
      <p:pic>
        <p:nvPicPr>
          <p:cNvPr id="4" name="Immagine 3" descr="Immagine che contiene testo, distributore di benzina, bianco e nero, vestiti&#10;&#10;Descrizione generata automaticamente">
            <a:extLst>
              <a:ext uri="{FF2B5EF4-FFF2-40B4-BE49-F238E27FC236}">
                <a16:creationId xmlns:a16="http://schemas.microsoft.com/office/drawing/2014/main" id="{CCAE35CC-FCE9-F02E-352C-CEA9CBBE2E57}"/>
              </a:ext>
            </a:extLst>
          </p:cNvPr>
          <p:cNvPicPr>
            <a:picLocks noChangeAspect="1"/>
          </p:cNvPicPr>
          <p:nvPr/>
        </p:nvPicPr>
        <p:blipFill rotWithShape="1">
          <a:blip r:embed="rId2"/>
          <a:srcRect r="31901" b="2"/>
          <a:stretch/>
        </p:blipFill>
        <p:spPr>
          <a:xfrm>
            <a:off x="7675658" y="2093976"/>
            <a:ext cx="3941064" cy="4096512"/>
          </a:xfrm>
          <a:prstGeom prst="rect">
            <a:avLst/>
          </a:prstGeom>
        </p:spPr>
      </p:pic>
    </p:spTree>
    <p:extLst>
      <p:ext uri="{BB962C8B-B14F-4D97-AF65-F5344CB8AC3E}">
        <p14:creationId xmlns:p14="http://schemas.microsoft.com/office/powerpoint/2010/main" val="4184580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E398A0D-BC6E-FBF6-4E9D-AB24E9304551}"/>
              </a:ext>
            </a:extLst>
          </p:cNvPr>
          <p:cNvSpPr>
            <a:spLocks noGrp="1"/>
          </p:cNvSpPr>
          <p:nvPr>
            <p:ph type="title"/>
          </p:nvPr>
        </p:nvSpPr>
        <p:spPr>
          <a:xfrm>
            <a:off x="572493" y="238539"/>
            <a:ext cx="11018520" cy="1434415"/>
          </a:xfrm>
        </p:spPr>
        <p:txBody>
          <a:bodyPr anchor="b">
            <a:normAutofit/>
          </a:bodyPr>
          <a:lstStyle/>
          <a:p>
            <a:r>
              <a:rPr lang="it-IT" sz="4600" dirty="0">
                <a:solidFill>
                  <a:srgbClr val="FF0000"/>
                </a:solidFill>
                <a:latin typeface="Times New Roman" panose="02020603050405020304" pitchFamily="18" charset="0"/>
                <a:cs typeface="Times New Roman" panose="02020603050405020304" pitchFamily="18" charset="0"/>
              </a:rPr>
              <a:t>LE ORIGINI DELLE ATTIVITA BANCARIE</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9A56C369-7C29-1EC1-28E0-306B012AB99B}"/>
              </a:ext>
            </a:extLst>
          </p:cNvPr>
          <p:cNvSpPr>
            <a:spLocks noGrp="1"/>
          </p:cNvSpPr>
          <p:nvPr>
            <p:ph idx="1"/>
          </p:nvPr>
        </p:nvSpPr>
        <p:spPr>
          <a:xfrm>
            <a:off x="572493" y="2071316"/>
            <a:ext cx="6713552" cy="4119172"/>
          </a:xfrm>
        </p:spPr>
        <p:txBody>
          <a:bodyPr anchor="t">
            <a:normAutofit/>
          </a:bodyPr>
          <a:lstStyle/>
          <a:p>
            <a:r>
              <a:rPr lang="it-IT" sz="2200" dirty="0">
                <a:highlight>
                  <a:srgbClr val="FFFFFF"/>
                </a:highlight>
                <a:latin typeface="Times New Roman" panose="02020603050405020304" pitchFamily="18" charset="0"/>
                <a:cs typeface="Times New Roman" panose="02020603050405020304" pitchFamily="18" charset="0"/>
              </a:rPr>
              <a:t>D</a:t>
            </a:r>
            <a:r>
              <a:rPr lang="it-IT" sz="2200" b="0" i="0" dirty="0">
                <a:effectLst/>
                <a:highlight>
                  <a:srgbClr val="FFFFFF"/>
                </a:highlight>
                <a:latin typeface="Times New Roman" panose="02020603050405020304" pitchFamily="18" charset="0"/>
                <a:cs typeface="Times New Roman" panose="02020603050405020304" pitchFamily="18" charset="0"/>
              </a:rPr>
              <a:t>all'</a:t>
            </a:r>
            <a:r>
              <a:rPr lang="it-IT" sz="2200" b="1" i="1" dirty="0">
                <a:solidFill>
                  <a:schemeClr val="accent2"/>
                </a:solidFill>
                <a:effectLst/>
                <a:highlight>
                  <a:srgbClr val="FFFFFF"/>
                </a:highlight>
                <a:latin typeface="Times New Roman" panose="02020603050405020304" pitchFamily="18" charset="0"/>
                <a:cs typeface="Times New Roman" panose="02020603050405020304" pitchFamily="18" charset="0"/>
              </a:rPr>
              <a:t>VIII secolo</a:t>
            </a:r>
            <a:r>
              <a:rPr lang="it-IT" sz="2200" b="0" i="0" dirty="0">
                <a:effectLst/>
                <a:highlight>
                  <a:srgbClr val="FFFFFF"/>
                </a:highlight>
                <a:latin typeface="Times New Roman" panose="02020603050405020304" pitchFamily="18" charset="0"/>
                <a:cs typeface="Times New Roman" panose="02020603050405020304" pitchFamily="18" charset="0"/>
              </a:rPr>
              <a:t>, in concomitanza e per effetto della ripresa dei commerci, si ebbe </a:t>
            </a:r>
            <a:r>
              <a:rPr lang="it-IT" sz="2200" dirty="0">
                <a:highlight>
                  <a:srgbClr val="FFFFFF"/>
                </a:highlight>
                <a:latin typeface="Times New Roman" panose="02020603050405020304" pitchFamily="18" charset="0"/>
                <a:cs typeface="Times New Roman" panose="02020603050405020304" pitchFamily="18" charset="0"/>
              </a:rPr>
              <a:t>u</a:t>
            </a:r>
            <a:r>
              <a:rPr lang="it-IT" sz="2200" b="0" i="0" dirty="0">
                <a:effectLst/>
                <a:highlight>
                  <a:srgbClr val="FFFFFF"/>
                </a:highlight>
                <a:latin typeface="Times New Roman" panose="02020603050405020304" pitchFamily="18" charset="0"/>
                <a:cs typeface="Times New Roman" panose="02020603050405020304" pitchFamily="18" charset="0"/>
              </a:rPr>
              <a:t>n'accelerazione del processo </a:t>
            </a:r>
            <a:r>
              <a:rPr lang="it-IT" sz="2200" b="1" i="0" dirty="0">
                <a:solidFill>
                  <a:schemeClr val="accent2"/>
                </a:solidFill>
                <a:effectLst/>
                <a:highlight>
                  <a:srgbClr val="FFFFFF"/>
                </a:highlight>
                <a:latin typeface="Times New Roman" panose="02020603050405020304" pitchFamily="18" charset="0"/>
                <a:cs typeface="Times New Roman" panose="02020603050405020304" pitchFamily="18" charset="0"/>
              </a:rPr>
              <a:t>nell'Italia settentrionale </a:t>
            </a:r>
            <a:r>
              <a:rPr lang="it-IT" sz="2200" b="0" i="0" dirty="0">
                <a:effectLst/>
                <a:highlight>
                  <a:srgbClr val="FFFFFF"/>
                </a:highlight>
                <a:latin typeface="Times New Roman" panose="02020603050405020304" pitchFamily="18" charset="0"/>
                <a:cs typeface="Times New Roman" panose="02020603050405020304" pitchFamily="18" charset="0"/>
              </a:rPr>
              <a:t>dell'età dei comuni.</a:t>
            </a:r>
          </a:p>
          <a:p>
            <a:r>
              <a:rPr lang="it-IT" sz="2200" b="0" i="0" dirty="0">
                <a:effectLst/>
                <a:highlight>
                  <a:srgbClr val="FFFFFF"/>
                </a:highlight>
                <a:latin typeface="Times New Roman" panose="02020603050405020304" pitchFamily="18" charset="0"/>
                <a:cs typeface="Times New Roman" panose="02020603050405020304" pitchFamily="18" charset="0"/>
              </a:rPr>
              <a:t>Più precisamente, si può individuare nel Duecento l'epoca del vero e proprio </a:t>
            </a:r>
            <a:r>
              <a:rPr lang="it-IT" sz="2200" b="1" i="0" dirty="0">
                <a:solidFill>
                  <a:schemeClr val="accent2"/>
                </a:solidFill>
                <a:effectLst/>
                <a:highlight>
                  <a:srgbClr val="FFFFFF"/>
                </a:highlight>
                <a:latin typeface="Times New Roman" panose="02020603050405020304" pitchFamily="18" charset="0"/>
                <a:cs typeface="Times New Roman" panose="02020603050405020304" pitchFamily="18" charset="0"/>
              </a:rPr>
              <a:t>decollo</a:t>
            </a:r>
            <a:r>
              <a:rPr lang="it-IT" sz="2200" b="0" i="0" dirty="0">
                <a:effectLst/>
                <a:highlight>
                  <a:srgbClr val="FFFFFF"/>
                </a:highlight>
                <a:latin typeface="Times New Roman" panose="02020603050405020304" pitchFamily="18" charset="0"/>
                <a:cs typeface="Times New Roman" panose="02020603050405020304" pitchFamily="18" charset="0"/>
              </a:rPr>
              <a:t> dell'attività bancaria: è infatti a partire da tale secolo che diventano disponibili in grande quantità le testimonianze scritte della sua conduzione (libri di conto, corrispondenza, memorie personali).</a:t>
            </a:r>
          </a:p>
        </p:txBody>
      </p:sp>
      <p:pic>
        <p:nvPicPr>
          <p:cNvPr id="4" name="Immagine 3">
            <a:extLst>
              <a:ext uri="{FF2B5EF4-FFF2-40B4-BE49-F238E27FC236}">
                <a16:creationId xmlns:a16="http://schemas.microsoft.com/office/drawing/2014/main" id="{F4E704F6-7ABB-E322-284C-F583DAAC8912}"/>
              </a:ext>
            </a:extLst>
          </p:cNvPr>
          <p:cNvPicPr>
            <a:picLocks noChangeAspect="1"/>
          </p:cNvPicPr>
          <p:nvPr/>
        </p:nvPicPr>
        <p:blipFill rotWithShape="1">
          <a:blip r:embed="rId2"/>
          <a:srcRect l="21688" r="27727"/>
          <a:stretch/>
        </p:blipFill>
        <p:spPr>
          <a:xfrm>
            <a:off x="7675658" y="2093976"/>
            <a:ext cx="3941064" cy="4096512"/>
          </a:xfrm>
          <a:prstGeom prst="rect">
            <a:avLst/>
          </a:prstGeom>
        </p:spPr>
      </p:pic>
    </p:spTree>
    <p:extLst>
      <p:ext uri="{BB962C8B-B14F-4D97-AF65-F5344CB8AC3E}">
        <p14:creationId xmlns:p14="http://schemas.microsoft.com/office/powerpoint/2010/main" val="503993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D5C0A38-A143-9DCA-8B25-F03AD76803E9}"/>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DEL’73</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09CADCD0-0BFD-AB56-57EC-840877BCACF7}"/>
              </a:ext>
            </a:extLst>
          </p:cNvPr>
          <p:cNvSpPr>
            <a:spLocks noGrp="1"/>
          </p:cNvSpPr>
          <p:nvPr>
            <p:ph idx="1"/>
          </p:nvPr>
        </p:nvSpPr>
        <p:spPr>
          <a:xfrm>
            <a:off x="572493" y="2071316"/>
            <a:ext cx="6713552" cy="4119172"/>
          </a:xfrm>
        </p:spPr>
        <p:txBody>
          <a:bodyPr anchor="t">
            <a:normAutofit/>
          </a:bodyPr>
          <a:lstStyle/>
          <a:p>
            <a:pPr marL="0" indent="0">
              <a:buNone/>
            </a:pPr>
            <a:r>
              <a:rPr lang="it-IT" sz="2200" b="1" dirty="0">
                <a:solidFill>
                  <a:schemeClr val="accent2"/>
                </a:solidFill>
                <a:latin typeface="Times New Roman" panose="02020603050405020304" pitchFamily="18" charset="0"/>
                <a:cs typeface="Times New Roman" panose="02020603050405020304" pitchFamily="18" charset="0"/>
              </a:rPr>
              <a:t>Dipendenza dal Petrolio Importato</a:t>
            </a:r>
            <a:r>
              <a:rPr lang="it-IT" sz="2200" dirty="0">
                <a:latin typeface="Times New Roman" panose="02020603050405020304" pitchFamily="18" charset="0"/>
                <a:cs typeface="Times New Roman" panose="02020603050405020304" pitchFamily="18" charset="0"/>
              </a:rPr>
              <a:t>: Molti paesi occidentali erano altamente dipendenti dal petrolio importato, avendo trascurato alternative energetiche e l'efficienza energetica. Questa dipendenza rese le loro economie particolarmente vulnerabili ai shock dei prezzi del petrolio.</a:t>
            </a:r>
          </a:p>
          <a:p>
            <a:pPr marL="0" indent="0">
              <a:buNone/>
            </a:pPr>
            <a:r>
              <a:rPr lang="it-IT" sz="2200" dirty="0">
                <a:latin typeface="Times New Roman" panose="02020603050405020304" pitchFamily="18" charset="0"/>
                <a:cs typeface="Times New Roman" panose="02020603050405020304" pitchFamily="18" charset="0"/>
              </a:rPr>
              <a:t>La crisi del 1973 ebbe </a:t>
            </a:r>
            <a:r>
              <a:rPr lang="it-IT" sz="2200" b="1" dirty="0">
                <a:solidFill>
                  <a:schemeClr val="accent2"/>
                </a:solidFill>
                <a:latin typeface="Times New Roman" panose="02020603050405020304" pitchFamily="18" charset="0"/>
                <a:cs typeface="Times New Roman" panose="02020603050405020304" pitchFamily="18" charset="0"/>
              </a:rPr>
              <a:t>profondi effetti </a:t>
            </a:r>
            <a:r>
              <a:rPr lang="it-IT" sz="2200" dirty="0">
                <a:latin typeface="Times New Roman" panose="02020603050405020304" pitchFamily="18" charset="0"/>
                <a:cs typeface="Times New Roman" panose="02020603050405020304" pitchFamily="18" charset="0"/>
              </a:rPr>
              <a:t>sull'economia globale, portando a recessioni in molti paesi industrializzati, cambiamenti significativi nelle politiche energetiche e un aumento degli sforzi per trovare alternative al petrolio e migliorare l'efficienza energetica.</a:t>
            </a:r>
          </a:p>
          <a:p>
            <a:endParaRPr lang="it-IT" sz="2200" dirty="0"/>
          </a:p>
        </p:txBody>
      </p:sp>
      <p:pic>
        <p:nvPicPr>
          <p:cNvPr id="4" name="Immagine 3" descr="Immagine che contiene testo, distributore di benzina, bianco e nero, vestiti&#10;&#10;Descrizione generata automaticamente">
            <a:extLst>
              <a:ext uri="{FF2B5EF4-FFF2-40B4-BE49-F238E27FC236}">
                <a16:creationId xmlns:a16="http://schemas.microsoft.com/office/drawing/2014/main" id="{1723D447-8BF6-F261-9CFE-2387AB0AEC42}"/>
              </a:ext>
            </a:extLst>
          </p:cNvPr>
          <p:cNvPicPr>
            <a:picLocks noChangeAspect="1"/>
          </p:cNvPicPr>
          <p:nvPr/>
        </p:nvPicPr>
        <p:blipFill rotWithShape="1">
          <a:blip r:embed="rId2"/>
          <a:srcRect r="31901" b="2"/>
          <a:stretch/>
        </p:blipFill>
        <p:spPr>
          <a:xfrm>
            <a:off x="7675658" y="2093976"/>
            <a:ext cx="3941064" cy="4096512"/>
          </a:xfrm>
          <a:prstGeom prst="rect">
            <a:avLst/>
          </a:prstGeom>
        </p:spPr>
      </p:pic>
    </p:spTree>
    <p:extLst>
      <p:ext uri="{BB962C8B-B14F-4D97-AF65-F5344CB8AC3E}">
        <p14:creationId xmlns:p14="http://schemas.microsoft.com/office/powerpoint/2010/main" val="32605131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644F852E-BE34-F93D-1B15-E175A50251CD}"/>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 2008</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4C37232A-3747-53A9-AE2E-F0132A5E986A}"/>
              </a:ext>
            </a:extLst>
          </p:cNvPr>
          <p:cNvSpPr>
            <a:spLocks noGrp="1"/>
          </p:cNvSpPr>
          <p:nvPr>
            <p:ph idx="1"/>
          </p:nvPr>
        </p:nvSpPr>
        <p:spPr>
          <a:xfrm>
            <a:off x="572493" y="2071316"/>
            <a:ext cx="6713552" cy="4119172"/>
          </a:xfrm>
        </p:spPr>
        <p:txBody>
          <a:bodyPr anchor="t">
            <a:normAutofit/>
          </a:bodyPr>
          <a:lstStyle/>
          <a:p>
            <a:r>
              <a:rPr lang="it-IT" sz="1500" dirty="0">
                <a:latin typeface="Times New Roman" panose="02020603050405020304" pitchFamily="18" charset="0"/>
                <a:cs typeface="Times New Roman" panose="02020603050405020304" pitchFamily="18" charset="0"/>
              </a:rPr>
              <a:t>La crisi finanziaria del 2008, nota anche come </a:t>
            </a:r>
            <a:r>
              <a:rPr lang="it-IT" sz="1500" b="1" dirty="0">
                <a:solidFill>
                  <a:schemeClr val="accent2"/>
                </a:solidFill>
                <a:latin typeface="Times New Roman" panose="02020603050405020304" pitchFamily="18" charset="0"/>
                <a:cs typeface="Times New Roman" panose="02020603050405020304" pitchFamily="18" charset="0"/>
              </a:rPr>
              <a:t>"Grande Recessione"</a:t>
            </a:r>
            <a:r>
              <a:rPr lang="it-IT" sz="1500" b="1" dirty="0">
                <a:latin typeface="Times New Roman" panose="02020603050405020304" pitchFamily="18" charset="0"/>
                <a:cs typeface="Times New Roman" panose="02020603050405020304" pitchFamily="18" charset="0"/>
              </a:rPr>
              <a:t>, </a:t>
            </a:r>
            <a:r>
              <a:rPr lang="it-IT" sz="1500" dirty="0">
                <a:latin typeface="Times New Roman" panose="02020603050405020304" pitchFamily="18" charset="0"/>
                <a:cs typeface="Times New Roman" panose="02020603050405020304" pitchFamily="18" charset="0"/>
              </a:rPr>
              <a:t>fu il risultato di una combinazione di fattori che si erano accumulati nel tempo. Ecco le principali cause:</a:t>
            </a:r>
          </a:p>
          <a:p>
            <a:pPr marL="0" indent="0">
              <a:buNone/>
            </a:pPr>
            <a:r>
              <a:rPr lang="it-IT" sz="1500" b="1" dirty="0">
                <a:solidFill>
                  <a:schemeClr val="accent2"/>
                </a:solidFill>
                <a:latin typeface="Times New Roman" panose="02020603050405020304" pitchFamily="18" charset="0"/>
                <a:cs typeface="Times New Roman" panose="02020603050405020304" pitchFamily="18" charset="0"/>
              </a:rPr>
              <a:t>Bolla Immobiliare</a:t>
            </a:r>
            <a:r>
              <a:rPr lang="it-IT" sz="1500" dirty="0">
                <a:solidFill>
                  <a:schemeClr val="accent2"/>
                </a:solidFill>
                <a:latin typeface="Times New Roman" panose="02020603050405020304" pitchFamily="18" charset="0"/>
                <a:cs typeface="Times New Roman" panose="02020603050405020304" pitchFamily="18" charset="0"/>
              </a:rPr>
              <a:t>: </a:t>
            </a:r>
            <a:r>
              <a:rPr lang="it-IT" sz="1500" dirty="0">
                <a:latin typeface="Times New Roman" panose="02020603050405020304" pitchFamily="18" charset="0"/>
                <a:cs typeface="Times New Roman" panose="02020603050405020304" pitchFamily="18" charset="0"/>
              </a:rPr>
              <a:t>Negli anni precedenti la crisi, si verificò una significativa espansione del mercato immobiliare negli Stati Uniti, con un aumento rapido e insostenibile dei prezzi delle case. Questo fu alimentato da politiche di credito lassiste e dalla disponibilità di mutui a basso costo.</a:t>
            </a:r>
          </a:p>
          <a:p>
            <a:pPr marL="0" indent="0">
              <a:buNone/>
            </a:pPr>
            <a:r>
              <a:rPr lang="it-IT" sz="1500" b="1" dirty="0">
                <a:solidFill>
                  <a:schemeClr val="accent2"/>
                </a:solidFill>
                <a:latin typeface="Times New Roman" panose="02020603050405020304" pitchFamily="18" charset="0"/>
                <a:cs typeface="Times New Roman" panose="02020603050405020304" pitchFamily="18" charset="0"/>
              </a:rPr>
              <a:t>Mutui Subprime</a:t>
            </a:r>
            <a:r>
              <a:rPr lang="it-IT" sz="1500" dirty="0">
                <a:solidFill>
                  <a:schemeClr val="accent2"/>
                </a:solidFill>
                <a:latin typeface="Times New Roman" panose="02020603050405020304" pitchFamily="18" charset="0"/>
                <a:cs typeface="Times New Roman" panose="02020603050405020304" pitchFamily="18" charset="0"/>
              </a:rPr>
              <a:t>: </a:t>
            </a:r>
            <a:r>
              <a:rPr lang="it-IT" sz="1500" dirty="0">
                <a:latin typeface="Times New Roman" panose="02020603050405020304" pitchFamily="18" charset="0"/>
                <a:cs typeface="Times New Roman" panose="02020603050405020304" pitchFamily="18" charset="0"/>
              </a:rPr>
              <a:t>Le banche e altre istituzioni finanziarie concessero mutui a rischio elevato, noti come mutui subprime, a persone con basso merito creditizio. Questi mutui avevano spesso tassi di interesse inizialmente bassi che aumentavano significativamente dopo un periodo di tempo.</a:t>
            </a:r>
          </a:p>
          <a:p>
            <a:pPr marL="0" indent="0">
              <a:buNone/>
            </a:pPr>
            <a:r>
              <a:rPr lang="it-IT" sz="1500" b="1" dirty="0">
                <a:solidFill>
                  <a:schemeClr val="accent2"/>
                </a:solidFill>
                <a:latin typeface="Times New Roman" panose="02020603050405020304" pitchFamily="18" charset="0"/>
                <a:cs typeface="Times New Roman" panose="02020603050405020304" pitchFamily="18" charset="0"/>
              </a:rPr>
              <a:t>Titoli Garantiti da Mutui</a:t>
            </a:r>
            <a:r>
              <a:rPr lang="it-IT" sz="1500" dirty="0">
                <a:solidFill>
                  <a:schemeClr val="accent2"/>
                </a:solidFill>
                <a:latin typeface="Times New Roman" panose="02020603050405020304" pitchFamily="18" charset="0"/>
                <a:cs typeface="Times New Roman" panose="02020603050405020304" pitchFamily="18" charset="0"/>
              </a:rPr>
              <a:t>: </a:t>
            </a:r>
            <a:r>
              <a:rPr lang="it-IT" sz="1500" dirty="0">
                <a:latin typeface="Times New Roman" panose="02020603050405020304" pitchFamily="18" charset="0"/>
                <a:cs typeface="Times New Roman" panose="02020603050405020304" pitchFamily="18" charset="0"/>
              </a:rPr>
              <a:t>Le banche impacchettarono questi mutui in strumenti finanziari complessi chiamati titoli garantiti da mutui (MBS - </a:t>
            </a:r>
            <a:r>
              <a:rPr lang="it-IT" sz="1500" dirty="0" err="1">
                <a:latin typeface="Times New Roman" panose="02020603050405020304" pitchFamily="18" charset="0"/>
                <a:cs typeface="Times New Roman" panose="02020603050405020304" pitchFamily="18" charset="0"/>
              </a:rPr>
              <a:t>Mortgage-Backed</a:t>
            </a:r>
            <a:r>
              <a:rPr lang="it-IT" sz="1500" dirty="0">
                <a:latin typeface="Times New Roman" panose="02020603050405020304" pitchFamily="18" charset="0"/>
                <a:cs typeface="Times New Roman" panose="02020603050405020304" pitchFamily="18" charset="0"/>
              </a:rPr>
              <a:t> Securities) e li vendettero agli investitori. Questo diffuso uso della cartolarizzazione rese difficile valutare il rischio reale associato a questi strumenti.</a:t>
            </a:r>
          </a:p>
          <a:p>
            <a:endParaRPr lang="it-IT" sz="1500" dirty="0"/>
          </a:p>
        </p:txBody>
      </p:sp>
      <p:pic>
        <p:nvPicPr>
          <p:cNvPr id="4" name="Immagine 3" descr="Immagine che contiene testo, schizzo, disegno, cartone animato&#10;&#10;Descrizione generata automaticamente">
            <a:extLst>
              <a:ext uri="{FF2B5EF4-FFF2-40B4-BE49-F238E27FC236}">
                <a16:creationId xmlns:a16="http://schemas.microsoft.com/office/drawing/2014/main" id="{1821041C-3926-DEE4-140D-C3C9D378B4CB}"/>
              </a:ext>
            </a:extLst>
          </p:cNvPr>
          <p:cNvPicPr>
            <a:picLocks noChangeAspect="1"/>
          </p:cNvPicPr>
          <p:nvPr/>
        </p:nvPicPr>
        <p:blipFill rotWithShape="1">
          <a:blip r:embed="rId2"/>
          <a:srcRect l="9629" r="22884"/>
          <a:stretch/>
        </p:blipFill>
        <p:spPr>
          <a:xfrm>
            <a:off x="7675658" y="2093976"/>
            <a:ext cx="3941064" cy="4096512"/>
          </a:xfrm>
          <a:prstGeom prst="rect">
            <a:avLst/>
          </a:prstGeom>
        </p:spPr>
      </p:pic>
    </p:spTree>
    <p:extLst>
      <p:ext uri="{BB962C8B-B14F-4D97-AF65-F5344CB8AC3E}">
        <p14:creationId xmlns:p14="http://schemas.microsoft.com/office/powerpoint/2010/main" val="1342401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8736CC8-0252-B414-3B14-3A8D4BAB86C9}"/>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 2008</a:t>
            </a:r>
          </a:p>
        </p:txBody>
      </p:sp>
      <p:sp>
        <p:nvSpPr>
          <p:cNvPr id="1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D5FD0C1D-1484-0703-6FBD-7433A1FFC219}"/>
              </a:ext>
            </a:extLst>
          </p:cNvPr>
          <p:cNvSpPr>
            <a:spLocks noGrp="1"/>
          </p:cNvSpPr>
          <p:nvPr>
            <p:ph idx="1"/>
          </p:nvPr>
        </p:nvSpPr>
        <p:spPr>
          <a:xfrm>
            <a:off x="572493" y="2071316"/>
            <a:ext cx="6713552" cy="4119172"/>
          </a:xfrm>
        </p:spPr>
        <p:txBody>
          <a:bodyPr anchor="t">
            <a:normAutofit/>
          </a:bodyPr>
          <a:lstStyle/>
          <a:p>
            <a:pPr marL="0" indent="0">
              <a:buNone/>
            </a:pPr>
            <a:r>
              <a:rPr lang="it-IT" sz="1700" b="1" dirty="0">
                <a:solidFill>
                  <a:schemeClr val="accent2"/>
                </a:solidFill>
                <a:latin typeface="Times New Roman" panose="02020603050405020304" pitchFamily="18" charset="0"/>
                <a:cs typeface="Times New Roman" panose="02020603050405020304" pitchFamily="18" charset="0"/>
              </a:rPr>
              <a:t>Derivati Finanziari: </a:t>
            </a:r>
            <a:r>
              <a:rPr lang="it-IT" sz="1700" dirty="0">
                <a:latin typeface="Times New Roman" panose="02020603050405020304" pitchFamily="18" charset="0"/>
                <a:cs typeface="Times New Roman" panose="02020603050405020304" pitchFamily="18" charset="0"/>
              </a:rPr>
              <a:t>Oltre agli MBS, altri derivati come le obbligazioni </a:t>
            </a:r>
            <a:r>
              <a:rPr lang="it-IT" sz="1700" dirty="0" err="1">
                <a:latin typeface="Times New Roman" panose="02020603050405020304" pitchFamily="18" charset="0"/>
                <a:cs typeface="Times New Roman" panose="02020603050405020304" pitchFamily="18" charset="0"/>
              </a:rPr>
              <a:t>collateralizzate</a:t>
            </a:r>
            <a:r>
              <a:rPr lang="it-IT" sz="1700" dirty="0">
                <a:latin typeface="Times New Roman" panose="02020603050405020304" pitchFamily="18" charset="0"/>
                <a:cs typeface="Times New Roman" panose="02020603050405020304" pitchFamily="18" charset="0"/>
              </a:rPr>
              <a:t> di debito (CDO - </a:t>
            </a:r>
            <a:r>
              <a:rPr lang="it-IT" sz="1700" dirty="0" err="1">
                <a:latin typeface="Times New Roman" panose="02020603050405020304" pitchFamily="18" charset="0"/>
                <a:cs typeface="Times New Roman" panose="02020603050405020304" pitchFamily="18" charset="0"/>
              </a:rPr>
              <a:t>Collateralized</a:t>
            </a:r>
            <a:r>
              <a:rPr lang="it-IT" sz="1700" dirty="0">
                <a:latin typeface="Times New Roman" panose="02020603050405020304" pitchFamily="18" charset="0"/>
                <a:cs typeface="Times New Roman" panose="02020603050405020304" pitchFamily="18" charset="0"/>
              </a:rPr>
              <a:t> </a:t>
            </a:r>
            <a:r>
              <a:rPr lang="it-IT" sz="1700" dirty="0" err="1">
                <a:latin typeface="Times New Roman" panose="02020603050405020304" pitchFamily="18" charset="0"/>
                <a:cs typeface="Times New Roman" panose="02020603050405020304" pitchFamily="18" charset="0"/>
              </a:rPr>
              <a:t>Debt</a:t>
            </a:r>
            <a:r>
              <a:rPr lang="it-IT" sz="1700" dirty="0">
                <a:latin typeface="Times New Roman" panose="02020603050405020304" pitchFamily="18" charset="0"/>
                <a:cs typeface="Times New Roman" panose="02020603050405020304" pitchFamily="18" charset="0"/>
              </a:rPr>
              <a:t> </a:t>
            </a:r>
            <a:r>
              <a:rPr lang="it-IT" sz="1700" dirty="0" err="1">
                <a:latin typeface="Times New Roman" panose="02020603050405020304" pitchFamily="18" charset="0"/>
                <a:cs typeface="Times New Roman" panose="02020603050405020304" pitchFamily="18" charset="0"/>
              </a:rPr>
              <a:t>Obligations</a:t>
            </a:r>
            <a:r>
              <a:rPr lang="it-IT" sz="1700" dirty="0">
                <a:latin typeface="Times New Roman" panose="02020603050405020304" pitchFamily="18" charset="0"/>
                <a:cs typeface="Times New Roman" panose="02020603050405020304" pitchFamily="18" charset="0"/>
              </a:rPr>
              <a:t>) furono creati e venduti sul mercato. Questi prodotti finanziari aumentarono ulteriormente l'opacità e il rischio sistemico.</a:t>
            </a:r>
          </a:p>
          <a:p>
            <a:pPr marL="0" indent="0">
              <a:buNone/>
            </a:pPr>
            <a:r>
              <a:rPr lang="it-IT" sz="1700" b="1" dirty="0">
                <a:solidFill>
                  <a:schemeClr val="accent2"/>
                </a:solidFill>
                <a:latin typeface="Times New Roman" panose="02020603050405020304" pitchFamily="18" charset="0"/>
                <a:cs typeface="Times New Roman" panose="02020603050405020304" pitchFamily="18" charset="0"/>
              </a:rPr>
              <a:t>Rating Inadeguati</a:t>
            </a:r>
            <a:r>
              <a:rPr lang="it-IT" sz="1700" dirty="0">
                <a:solidFill>
                  <a:schemeClr val="accent2"/>
                </a:solidFill>
                <a:latin typeface="Times New Roman" panose="02020603050405020304" pitchFamily="18" charset="0"/>
                <a:cs typeface="Times New Roman" panose="02020603050405020304" pitchFamily="18" charset="0"/>
              </a:rPr>
              <a:t>: </a:t>
            </a:r>
            <a:r>
              <a:rPr lang="it-IT" sz="1700" dirty="0">
                <a:latin typeface="Times New Roman" panose="02020603050405020304" pitchFamily="18" charset="0"/>
                <a:cs typeface="Times New Roman" panose="02020603050405020304" pitchFamily="18" charset="0"/>
              </a:rPr>
              <a:t>Le agenzie di rating assegnarono valutazioni troppo ottimistiche ai titoli garantiti da mutui e ai derivati, spesso considerandoli sicuri quando in realtà non lo erano. Questo indusse molti investitori a sottovalutare il rischio associato a questi strumenti.</a:t>
            </a:r>
          </a:p>
          <a:p>
            <a:pPr marL="0" indent="0">
              <a:buNone/>
            </a:pPr>
            <a:r>
              <a:rPr lang="it-IT" sz="1700" b="1" dirty="0">
                <a:solidFill>
                  <a:schemeClr val="accent2"/>
                </a:solidFill>
                <a:latin typeface="Times New Roman" panose="02020603050405020304" pitchFamily="18" charset="0"/>
                <a:cs typeface="Times New Roman" panose="02020603050405020304" pitchFamily="18" charset="0"/>
              </a:rPr>
              <a:t>Esposizione delle Banche</a:t>
            </a:r>
            <a:r>
              <a:rPr lang="it-IT" sz="1700" dirty="0">
                <a:solidFill>
                  <a:schemeClr val="accent2"/>
                </a:solidFill>
                <a:latin typeface="Times New Roman" panose="02020603050405020304" pitchFamily="18" charset="0"/>
                <a:cs typeface="Times New Roman" panose="02020603050405020304" pitchFamily="18" charset="0"/>
              </a:rPr>
              <a:t>: </a:t>
            </a:r>
            <a:r>
              <a:rPr lang="it-IT" sz="1700" dirty="0">
                <a:latin typeface="Times New Roman" panose="02020603050405020304" pitchFamily="18" charset="0"/>
                <a:cs typeface="Times New Roman" panose="02020603050405020304" pitchFamily="18" charset="0"/>
              </a:rPr>
              <a:t>Le banche e altre istituzioni finanziarie aumentarono significativamente la loro esposizione a questi titoli rischiosi, utilizzando spesso leva finanziaria elevata per amplificare i rendimenti. Questo le rese estremamente vulnerabili a qualsiasi calo del valore dei titoli.</a:t>
            </a:r>
          </a:p>
        </p:txBody>
      </p:sp>
      <p:pic>
        <p:nvPicPr>
          <p:cNvPr id="5" name="Immagine 4">
            <a:extLst>
              <a:ext uri="{FF2B5EF4-FFF2-40B4-BE49-F238E27FC236}">
                <a16:creationId xmlns:a16="http://schemas.microsoft.com/office/drawing/2014/main" id="{D58CCDA6-C2CD-D476-62C3-C2F6AD3048CE}"/>
              </a:ext>
            </a:extLst>
          </p:cNvPr>
          <p:cNvPicPr>
            <a:picLocks noChangeAspect="1"/>
          </p:cNvPicPr>
          <p:nvPr/>
        </p:nvPicPr>
        <p:blipFill rotWithShape="1">
          <a:blip r:embed="rId2"/>
          <a:srcRect l="9629" r="22884"/>
          <a:stretch/>
        </p:blipFill>
        <p:spPr>
          <a:xfrm>
            <a:off x="7675658" y="2093976"/>
            <a:ext cx="3941064" cy="4096512"/>
          </a:xfrm>
          <a:prstGeom prst="rect">
            <a:avLst/>
          </a:prstGeom>
        </p:spPr>
      </p:pic>
    </p:spTree>
    <p:extLst>
      <p:ext uri="{BB962C8B-B14F-4D97-AF65-F5344CB8AC3E}">
        <p14:creationId xmlns:p14="http://schemas.microsoft.com/office/powerpoint/2010/main" val="9427029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2A14794-12FA-9142-2B88-EF24193F7D24}"/>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 2008</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E57DE197-25AE-28BA-2905-D9D439B35049}"/>
              </a:ext>
            </a:extLst>
          </p:cNvPr>
          <p:cNvSpPr>
            <a:spLocks noGrp="1"/>
          </p:cNvSpPr>
          <p:nvPr>
            <p:ph idx="1"/>
          </p:nvPr>
        </p:nvSpPr>
        <p:spPr>
          <a:xfrm>
            <a:off x="572493" y="2071316"/>
            <a:ext cx="6713552" cy="4119172"/>
          </a:xfrm>
        </p:spPr>
        <p:txBody>
          <a:bodyPr anchor="t">
            <a:normAutofit/>
          </a:bodyPr>
          <a:lstStyle/>
          <a:p>
            <a:pPr marL="0" indent="0">
              <a:buNone/>
            </a:pPr>
            <a:r>
              <a:rPr lang="it-IT" sz="1900" b="1" dirty="0">
                <a:solidFill>
                  <a:schemeClr val="accent2"/>
                </a:solidFill>
                <a:latin typeface="Times New Roman" panose="02020603050405020304" pitchFamily="18" charset="0"/>
                <a:cs typeface="Times New Roman" panose="02020603050405020304" pitchFamily="18" charset="0"/>
              </a:rPr>
              <a:t>Mercato Immobiliare in Contrazione</a:t>
            </a:r>
            <a:r>
              <a:rPr lang="it-IT" sz="1900" dirty="0">
                <a:solidFill>
                  <a:schemeClr val="accent2"/>
                </a:solidFill>
                <a:latin typeface="Times New Roman" panose="02020603050405020304" pitchFamily="18" charset="0"/>
                <a:cs typeface="Times New Roman" panose="02020603050405020304" pitchFamily="18" charset="0"/>
              </a:rPr>
              <a:t>: </a:t>
            </a:r>
            <a:r>
              <a:rPr lang="it-IT" sz="1900" dirty="0">
                <a:latin typeface="Times New Roman" panose="02020603050405020304" pitchFamily="18" charset="0"/>
                <a:cs typeface="Times New Roman" panose="02020603050405020304" pitchFamily="18" charset="0"/>
              </a:rPr>
              <a:t>Quando i tassi di interesse dei mutui subprime aumentarono e i prezzi delle case iniziarono a scendere, molti mutuatari non furono in grado di ripagare i loro prestiti, portando a un'ondata di insolvenze. Questo causò un calo nel valore dei titoli garantiti da mutui e dei derivati associati.</a:t>
            </a:r>
          </a:p>
          <a:p>
            <a:pPr marL="0" indent="0">
              <a:buNone/>
            </a:pPr>
            <a:r>
              <a:rPr lang="it-IT" sz="1900" b="1" dirty="0">
                <a:solidFill>
                  <a:schemeClr val="accent2"/>
                </a:solidFill>
                <a:latin typeface="Times New Roman" panose="02020603050405020304" pitchFamily="18" charset="0"/>
                <a:cs typeface="Times New Roman" panose="02020603050405020304" pitchFamily="18" charset="0"/>
              </a:rPr>
              <a:t>Fallimento di Grandi Istituzioni</a:t>
            </a:r>
            <a:r>
              <a:rPr lang="it-IT" sz="1900" dirty="0">
                <a:solidFill>
                  <a:schemeClr val="accent2"/>
                </a:solidFill>
                <a:latin typeface="Times New Roman" panose="02020603050405020304" pitchFamily="18" charset="0"/>
                <a:cs typeface="Times New Roman" panose="02020603050405020304" pitchFamily="18" charset="0"/>
              </a:rPr>
              <a:t>: </a:t>
            </a:r>
            <a:r>
              <a:rPr lang="it-IT" sz="1900" dirty="0">
                <a:latin typeface="Times New Roman" panose="02020603050405020304" pitchFamily="18" charset="0"/>
                <a:cs typeface="Times New Roman" panose="02020603050405020304" pitchFamily="18" charset="0"/>
              </a:rPr>
              <a:t>Il fallimento di grandi istituzioni finanziarie come Lehman Brothers nel settembre 2008 segnò un momento critico della crisi. Il crollo di Lehman causò una perdita di fiducia nei mercati finanziari, portando a una stretta creditizia e a una vendita massiccia di asset.</a:t>
            </a:r>
          </a:p>
          <a:p>
            <a:pPr marL="0" indent="0">
              <a:buNone/>
            </a:pPr>
            <a:r>
              <a:rPr lang="it-IT" sz="1900" b="1" dirty="0">
                <a:solidFill>
                  <a:schemeClr val="accent2"/>
                </a:solidFill>
                <a:latin typeface="Times New Roman" panose="02020603050405020304" pitchFamily="18" charset="0"/>
                <a:cs typeface="Times New Roman" panose="02020603050405020304" pitchFamily="18" charset="0"/>
              </a:rPr>
              <a:t>Effetto Domino Globale</a:t>
            </a:r>
            <a:r>
              <a:rPr lang="it-IT" sz="1900" dirty="0">
                <a:solidFill>
                  <a:schemeClr val="accent2"/>
                </a:solidFill>
                <a:latin typeface="Times New Roman" panose="02020603050405020304" pitchFamily="18" charset="0"/>
                <a:cs typeface="Times New Roman" panose="02020603050405020304" pitchFamily="18" charset="0"/>
              </a:rPr>
              <a:t>: </a:t>
            </a:r>
            <a:r>
              <a:rPr lang="it-IT" sz="1900" dirty="0">
                <a:latin typeface="Times New Roman" panose="02020603050405020304" pitchFamily="18" charset="0"/>
                <a:cs typeface="Times New Roman" panose="02020603050405020304" pitchFamily="18" charset="0"/>
              </a:rPr>
              <a:t>La crisi si diffuse rapidamente a livello globale a causa della interconnessione dei mercati finanziari. Molti istituti finanziari internazionali avevano investito in titoli legati ai mutui subprime, il che portò a una crisi bancaria globale.</a:t>
            </a:r>
          </a:p>
          <a:p>
            <a:endParaRPr lang="it-IT" sz="1900" dirty="0"/>
          </a:p>
        </p:txBody>
      </p:sp>
      <p:pic>
        <p:nvPicPr>
          <p:cNvPr id="4" name="Immagine 3">
            <a:extLst>
              <a:ext uri="{FF2B5EF4-FFF2-40B4-BE49-F238E27FC236}">
                <a16:creationId xmlns:a16="http://schemas.microsoft.com/office/drawing/2014/main" id="{8DBDC4FC-1B2D-008F-E7C8-7C8060EE155C}"/>
              </a:ext>
            </a:extLst>
          </p:cNvPr>
          <p:cNvPicPr>
            <a:picLocks noChangeAspect="1"/>
          </p:cNvPicPr>
          <p:nvPr/>
        </p:nvPicPr>
        <p:blipFill rotWithShape="1">
          <a:blip r:embed="rId2"/>
          <a:srcRect l="9629" r="22884"/>
          <a:stretch/>
        </p:blipFill>
        <p:spPr>
          <a:xfrm>
            <a:off x="7675658" y="2093976"/>
            <a:ext cx="3941064" cy="4096512"/>
          </a:xfrm>
          <a:prstGeom prst="rect">
            <a:avLst/>
          </a:prstGeom>
        </p:spPr>
      </p:pic>
    </p:spTree>
    <p:extLst>
      <p:ext uri="{BB962C8B-B14F-4D97-AF65-F5344CB8AC3E}">
        <p14:creationId xmlns:p14="http://schemas.microsoft.com/office/powerpoint/2010/main" val="2415602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5604B57-84E9-D6F7-2870-86CE8500AFB9}"/>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CRISI DEL 2008</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1C082EF4-F467-BA62-B8D7-60BA5A82470A}"/>
              </a:ext>
            </a:extLst>
          </p:cNvPr>
          <p:cNvSpPr>
            <a:spLocks noGrp="1"/>
          </p:cNvSpPr>
          <p:nvPr>
            <p:ph idx="1"/>
          </p:nvPr>
        </p:nvSpPr>
        <p:spPr>
          <a:xfrm>
            <a:off x="572493" y="2071316"/>
            <a:ext cx="6713552" cy="4119172"/>
          </a:xfrm>
        </p:spPr>
        <p:txBody>
          <a:bodyPr anchor="t">
            <a:normAutofit/>
          </a:bodyPr>
          <a:lstStyle/>
          <a:p>
            <a:pPr marL="0" indent="0">
              <a:buNone/>
            </a:pPr>
            <a:r>
              <a:rPr lang="it-IT" sz="2200" b="1" dirty="0">
                <a:solidFill>
                  <a:schemeClr val="accent2"/>
                </a:solidFill>
                <a:latin typeface="Times New Roman" panose="02020603050405020304" pitchFamily="18" charset="0"/>
                <a:cs typeface="Times New Roman" panose="02020603050405020304" pitchFamily="18" charset="0"/>
              </a:rPr>
              <a:t>Politiche Regolatorie Inadeguate</a:t>
            </a:r>
            <a:r>
              <a:rPr lang="it-IT" sz="2200" dirty="0">
                <a:solidFill>
                  <a:schemeClr val="accent2"/>
                </a:solidFill>
                <a:latin typeface="Times New Roman" panose="02020603050405020304" pitchFamily="18" charset="0"/>
                <a:cs typeface="Times New Roman" panose="02020603050405020304" pitchFamily="18" charset="0"/>
              </a:rPr>
              <a:t>: </a:t>
            </a:r>
            <a:r>
              <a:rPr lang="it-IT" sz="2200" dirty="0">
                <a:latin typeface="Times New Roman" panose="02020603050405020304" pitchFamily="18" charset="0"/>
                <a:cs typeface="Times New Roman" panose="02020603050405020304" pitchFamily="18" charset="0"/>
              </a:rPr>
              <a:t>La mancanza di regolamentazioni adeguate e di supervisione dei mercati finanziari permise alle pratiche rischiose di proliferare. Inoltre, i regolatori non riuscirono a comprendere appieno la complessità e il rischio sistemico dei nuovi prodotti finanziari.</a:t>
            </a:r>
          </a:p>
          <a:p>
            <a:r>
              <a:rPr lang="it-IT" sz="2200" dirty="0">
                <a:latin typeface="Times New Roman" panose="02020603050405020304" pitchFamily="18" charset="0"/>
                <a:cs typeface="Times New Roman" panose="02020603050405020304" pitchFamily="18" charset="0"/>
              </a:rPr>
              <a:t>La combinazione di questi fattori culminò in una crisi finanziaria che portò a una grave recessione economica globale, con conseguenze durature su occupazione, crescita economica e politiche finanziarie e regolatorie.</a:t>
            </a:r>
          </a:p>
        </p:txBody>
      </p:sp>
      <p:pic>
        <p:nvPicPr>
          <p:cNvPr id="4" name="Immagine 3">
            <a:extLst>
              <a:ext uri="{FF2B5EF4-FFF2-40B4-BE49-F238E27FC236}">
                <a16:creationId xmlns:a16="http://schemas.microsoft.com/office/drawing/2014/main" id="{B120596B-F3BF-4680-ACE7-1A9E69F8CC90}"/>
              </a:ext>
            </a:extLst>
          </p:cNvPr>
          <p:cNvPicPr>
            <a:picLocks noChangeAspect="1"/>
          </p:cNvPicPr>
          <p:nvPr/>
        </p:nvPicPr>
        <p:blipFill rotWithShape="1">
          <a:blip r:embed="rId2"/>
          <a:srcRect l="9629" r="22884"/>
          <a:stretch/>
        </p:blipFill>
        <p:spPr>
          <a:xfrm>
            <a:off x="7675658" y="2093976"/>
            <a:ext cx="3941064" cy="4096512"/>
          </a:xfrm>
          <a:prstGeom prst="rect">
            <a:avLst/>
          </a:prstGeom>
        </p:spPr>
      </p:pic>
    </p:spTree>
    <p:extLst>
      <p:ext uri="{BB962C8B-B14F-4D97-AF65-F5344CB8AC3E}">
        <p14:creationId xmlns:p14="http://schemas.microsoft.com/office/powerpoint/2010/main" val="2142394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C0144FB-AD21-F8D0-9994-E1666BECE608}"/>
              </a:ext>
            </a:extLst>
          </p:cNvPr>
          <p:cNvSpPr>
            <a:spLocks noGrp="1"/>
          </p:cNvSpPr>
          <p:nvPr>
            <p:ph type="title"/>
          </p:nvPr>
        </p:nvSpPr>
        <p:spPr>
          <a:xfrm>
            <a:off x="572493" y="238539"/>
            <a:ext cx="11018520" cy="1434415"/>
          </a:xfrm>
        </p:spPr>
        <p:txBody>
          <a:bodyPr anchor="b">
            <a:normAutofit/>
          </a:bodyPr>
          <a:lstStyle/>
          <a:p>
            <a:r>
              <a:rPr lang="it-IT" sz="4600" dirty="0">
                <a:solidFill>
                  <a:srgbClr val="FF0000"/>
                </a:solidFill>
                <a:latin typeface="Times New Roman" panose="02020603050405020304" pitchFamily="18" charset="0"/>
                <a:cs typeface="Times New Roman" panose="02020603050405020304" pitchFamily="18" charset="0"/>
              </a:rPr>
              <a:t>LE ORIGINI DELLE ATTIVITA BANCARIE</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57A48103-ACB7-C5D6-FB26-1060A3B86901}"/>
              </a:ext>
            </a:extLst>
          </p:cNvPr>
          <p:cNvSpPr>
            <a:spLocks noGrp="1"/>
          </p:cNvSpPr>
          <p:nvPr>
            <p:ph idx="1"/>
          </p:nvPr>
        </p:nvSpPr>
        <p:spPr>
          <a:xfrm>
            <a:off x="572493" y="2071316"/>
            <a:ext cx="6713552" cy="4119172"/>
          </a:xfrm>
        </p:spPr>
        <p:txBody>
          <a:bodyPr anchor="t">
            <a:normAutofit/>
          </a:bodyPr>
          <a:lstStyle/>
          <a:p>
            <a:r>
              <a:rPr lang="it-IT" sz="2200" b="0" i="0" dirty="0">
                <a:effectLst/>
                <a:highlight>
                  <a:srgbClr val="FFFFFF"/>
                </a:highlight>
                <a:latin typeface="Verdana" panose="020B0604030504040204" pitchFamily="34" charset="0"/>
              </a:rPr>
              <a:t> </a:t>
            </a:r>
            <a:r>
              <a:rPr lang="it-IT" sz="2200" b="0" i="0" dirty="0">
                <a:effectLst/>
                <a:highlight>
                  <a:srgbClr val="FFFFFF"/>
                </a:highlight>
                <a:latin typeface="Times New Roman" panose="02020603050405020304" pitchFamily="18" charset="0"/>
                <a:cs typeface="Times New Roman" panose="02020603050405020304" pitchFamily="18" charset="0"/>
              </a:rPr>
              <a:t>All'epoca erano distinguibili </a:t>
            </a:r>
            <a:r>
              <a:rPr lang="it-IT" sz="2200" b="1" i="0" dirty="0">
                <a:solidFill>
                  <a:schemeClr val="accent2"/>
                </a:solidFill>
                <a:effectLst/>
                <a:highlight>
                  <a:srgbClr val="FFFFFF"/>
                </a:highlight>
                <a:latin typeface="Times New Roman" panose="02020603050405020304" pitchFamily="18" charset="0"/>
                <a:cs typeface="Times New Roman" panose="02020603050405020304" pitchFamily="18" charset="0"/>
              </a:rPr>
              <a:t>due </a:t>
            </a:r>
            <a:r>
              <a:rPr lang="it-IT" sz="2200" b="0" i="0" dirty="0">
                <a:effectLst/>
                <a:highlight>
                  <a:srgbClr val="FFFFFF"/>
                </a:highlight>
                <a:latin typeface="Times New Roman" panose="02020603050405020304" pitchFamily="18" charset="0"/>
                <a:cs typeface="Times New Roman" panose="02020603050405020304" pitchFamily="18" charset="0"/>
              </a:rPr>
              <a:t>tipologie di banchieri: </a:t>
            </a:r>
          </a:p>
          <a:p>
            <a:r>
              <a:rPr lang="it-IT" sz="2200" b="1" i="1" dirty="0">
                <a:solidFill>
                  <a:schemeClr val="accent2"/>
                </a:solidFill>
                <a:effectLst/>
                <a:highlight>
                  <a:srgbClr val="FFFFFF"/>
                </a:highlight>
                <a:latin typeface="Times New Roman" panose="02020603050405020304" pitchFamily="18" charset="0"/>
                <a:cs typeface="Times New Roman" panose="02020603050405020304" pitchFamily="18" charset="0"/>
              </a:rPr>
              <a:t>banchieri di deposito</a:t>
            </a:r>
            <a:r>
              <a:rPr lang="it-IT" sz="2200" b="0" i="0" dirty="0">
                <a:effectLst/>
                <a:highlight>
                  <a:srgbClr val="FFFFFF"/>
                </a:highlight>
                <a:latin typeface="Times New Roman" panose="02020603050405020304" pitchFamily="18" charset="0"/>
                <a:cs typeface="Times New Roman" panose="02020603050405020304" pitchFamily="18" charset="0"/>
              </a:rPr>
              <a:t>, che raccoglievano il danaro dei piccoli risparmiatori offrendo un moderato interesse sulle somme depositate e investivano queste ultime in attività a basso rischio (ossia prestandolo ad artigiani e piccoli commercianti) </a:t>
            </a:r>
          </a:p>
          <a:p>
            <a:r>
              <a:rPr lang="it-IT" sz="2200" b="1" i="1" dirty="0">
                <a:solidFill>
                  <a:schemeClr val="accent2"/>
                </a:solidFill>
                <a:effectLst/>
                <a:highlight>
                  <a:srgbClr val="FFFFFF"/>
                </a:highlight>
                <a:latin typeface="Times New Roman" panose="02020603050405020304" pitchFamily="18" charset="0"/>
                <a:cs typeface="Times New Roman" panose="02020603050405020304" pitchFamily="18" charset="0"/>
              </a:rPr>
              <a:t>mercanti-banchieri</a:t>
            </a:r>
            <a:r>
              <a:rPr lang="it-IT" sz="2200" b="0" i="0" dirty="0">
                <a:effectLst/>
                <a:highlight>
                  <a:srgbClr val="FFFFFF"/>
                </a:highlight>
                <a:latin typeface="Times New Roman" panose="02020603050405020304" pitchFamily="18" charset="0"/>
                <a:cs typeface="Times New Roman" panose="02020603050405020304" pitchFamily="18" charset="0"/>
              </a:rPr>
              <a:t>, che si erano inseriti in questo settore per reperire finanziamenti utili alla conduzione delle proprie operazioni commerciali, ma che avevano poi fatto dell'attività bancaria un fine in sé, oltre che uno strumento al servizio di queste</a:t>
            </a:r>
            <a:endParaRPr lang="it-IT" sz="2200" dirty="0">
              <a:latin typeface="Times New Roman" panose="02020603050405020304" pitchFamily="18" charset="0"/>
              <a:cs typeface="Times New Roman" panose="02020603050405020304" pitchFamily="18" charset="0"/>
            </a:endParaRPr>
          </a:p>
          <a:p>
            <a:endParaRPr lang="it-IT" sz="2200" dirty="0"/>
          </a:p>
        </p:txBody>
      </p:sp>
      <p:pic>
        <p:nvPicPr>
          <p:cNvPr id="4" name="Immagine 3">
            <a:extLst>
              <a:ext uri="{FF2B5EF4-FFF2-40B4-BE49-F238E27FC236}">
                <a16:creationId xmlns:a16="http://schemas.microsoft.com/office/drawing/2014/main" id="{35535060-98BC-03A4-9C0F-359656562EFF}"/>
              </a:ext>
            </a:extLst>
          </p:cNvPr>
          <p:cNvPicPr>
            <a:picLocks noChangeAspect="1"/>
          </p:cNvPicPr>
          <p:nvPr/>
        </p:nvPicPr>
        <p:blipFill rotWithShape="1">
          <a:blip r:embed="rId2"/>
          <a:srcRect l="21688" r="27727"/>
          <a:stretch/>
        </p:blipFill>
        <p:spPr>
          <a:xfrm>
            <a:off x="7675658" y="2093976"/>
            <a:ext cx="3941064" cy="4096512"/>
          </a:xfrm>
          <a:prstGeom prst="rect">
            <a:avLst/>
          </a:prstGeom>
        </p:spPr>
      </p:pic>
    </p:spTree>
    <p:extLst>
      <p:ext uri="{BB962C8B-B14F-4D97-AF65-F5344CB8AC3E}">
        <p14:creationId xmlns:p14="http://schemas.microsoft.com/office/powerpoint/2010/main" val="1463293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03E5D876-0593-004D-5FCA-2F9DB19A333E}"/>
              </a:ext>
            </a:extLst>
          </p:cNvPr>
          <p:cNvSpPr>
            <a:spLocks noGrp="1"/>
          </p:cNvSpPr>
          <p:nvPr>
            <p:ph type="title"/>
          </p:nvPr>
        </p:nvSpPr>
        <p:spPr>
          <a:xfrm>
            <a:off x="572493" y="238539"/>
            <a:ext cx="11018520" cy="1434415"/>
          </a:xfrm>
        </p:spPr>
        <p:txBody>
          <a:bodyPr anchor="b">
            <a:normAutofit/>
          </a:bodyPr>
          <a:lstStyle/>
          <a:p>
            <a:r>
              <a:rPr lang="it-IT" sz="4600" dirty="0">
                <a:solidFill>
                  <a:srgbClr val="FF0000"/>
                </a:solidFill>
                <a:latin typeface="Times New Roman" panose="02020603050405020304" pitchFamily="18" charset="0"/>
                <a:cs typeface="Times New Roman" panose="02020603050405020304" pitchFamily="18" charset="0"/>
              </a:rPr>
              <a:t>LE ORIGINI DELLE ATTIVITA BANCARIE</a:t>
            </a: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87287D83-894C-63E9-857C-3FDBF536C599}"/>
              </a:ext>
            </a:extLst>
          </p:cNvPr>
          <p:cNvSpPr>
            <a:spLocks noGrp="1"/>
          </p:cNvSpPr>
          <p:nvPr>
            <p:ph idx="1"/>
          </p:nvPr>
        </p:nvSpPr>
        <p:spPr>
          <a:xfrm>
            <a:off x="572493" y="2071316"/>
            <a:ext cx="6713552" cy="4119172"/>
          </a:xfrm>
        </p:spPr>
        <p:txBody>
          <a:bodyPr anchor="t">
            <a:normAutofit/>
          </a:bodyPr>
          <a:lstStyle/>
          <a:p>
            <a:r>
              <a:rPr lang="it-IT" sz="1900" b="0" i="0" dirty="0">
                <a:effectLst/>
                <a:highlight>
                  <a:srgbClr val="FFFFFF"/>
                </a:highlight>
                <a:latin typeface="Times New Roman" panose="02020603050405020304" pitchFamily="18" charset="0"/>
                <a:cs typeface="Times New Roman" panose="02020603050405020304" pitchFamily="18" charset="0"/>
              </a:rPr>
              <a:t>Creatori delle prime grandi banche, gli </a:t>
            </a:r>
            <a:r>
              <a:rPr lang="it-IT" sz="1900" b="1" i="0" dirty="0">
                <a:solidFill>
                  <a:schemeClr val="accent2"/>
                </a:solidFill>
                <a:effectLst/>
                <a:highlight>
                  <a:srgbClr val="FFFFFF"/>
                </a:highlight>
                <a:latin typeface="Times New Roman" panose="02020603050405020304" pitchFamily="18" charset="0"/>
                <a:cs typeface="Times New Roman" panose="02020603050405020304" pitchFamily="18" charset="0"/>
              </a:rPr>
              <a:t>operatori italiani </a:t>
            </a:r>
            <a:r>
              <a:rPr lang="it-IT" sz="1900" i="0" dirty="0">
                <a:effectLst/>
                <a:highlight>
                  <a:srgbClr val="FFFFFF"/>
                </a:highlight>
                <a:latin typeface="Times New Roman" panose="02020603050405020304" pitchFamily="18" charset="0"/>
                <a:cs typeface="Times New Roman" panose="02020603050405020304" pitchFamily="18" charset="0"/>
              </a:rPr>
              <a:t>mantennero un sostanziale </a:t>
            </a:r>
            <a:r>
              <a:rPr lang="it-IT" sz="1900" b="1" i="0" dirty="0">
                <a:solidFill>
                  <a:schemeClr val="accent2"/>
                </a:solidFill>
                <a:effectLst/>
                <a:highlight>
                  <a:srgbClr val="FFFFFF"/>
                </a:highlight>
                <a:latin typeface="Times New Roman" panose="02020603050405020304" pitchFamily="18" charset="0"/>
                <a:cs typeface="Times New Roman" panose="02020603050405020304" pitchFamily="18" charset="0"/>
              </a:rPr>
              <a:t>monopolio</a:t>
            </a:r>
            <a:r>
              <a:rPr lang="it-IT" sz="1900" i="0" dirty="0">
                <a:effectLst/>
                <a:highlight>
                  <a:srgbClr val="FFFFFF"/>
                </a:highlight>
                <a:latin typeface="Times New Roman" panose="02020603050405020304" pitchFamily="18" charset="0"/>
                <a:cs typeface="Times New Roman" panose="02020603050405020304" pitchFamily="18" charset="0"/>
              </a:rPr>
              <a:t> in tale campo sino alla fine del medioevo</a:t>
            </a:r>
            <a:r>
              <a:rPr lang="it-IT" sz="1900" b="0" i="0" dirty="0">
                <a:effectLst/>
                <a:highlight>
                  <a:srgbClr val="FFFFFF"/>
                </a:highlight>
                <a:latin typeface="Times New Roman" panose="02020603050405020304" pitchFamily="18" charset="0"/>
                <a:cs typeface="Times New Roman" panose="02020603050405020304" pitchFamily="18" charset="0"/>
              </a:rPr>
              <a:t>. Dalla fine del Quattrocento in avanti si ebbe però un </a:t>
            </a:r>
            <a:r>
              <a:rPr lang="it-IT" sz="1900" b="1" i="1" dirty="0">
                <a:solidFill>
                  <a:schemeClr val="accent2"/>
                </a:solidFill>
                <a:effectLst/>
                <a:highlight>
                  <a:srgbClr val="FFFFFF"/>
                </a:highlight>
                <a:latin typeface="Times New Roman" panose="02020603050405020304" pitchFamily="18" charset="0"/>
                <a:cs typeface="Times New Roman" panose="02020603050405020304" pitchFamily="18" charset="0"/>
              </a:rPr>
              <a:t>declino</a:t>
            </a:r>
            <a:r>
              <a:rPr lang="it-IT" sz="1900" b="0" i="0" dirty="0">
                <a:effectLst/>
                <a:highlight>
                  <a:srgbClr val="FFFFFF"/>
                </a:highlight>
                <a:latin typeface="Times New Roman" panose="02020603050405020304" pitchFamily="18" charset="0"/>
                <a:cs typeface="Times New Roman" panose="02020603050405020304" pitchFamily="18" charset="0"/>
              </a:rPr>
              <a:t> dei centri finanziari italiani (con la sola eccezione di Genova )cui fece fronte l'ascesa di quelli </a:t>
            </a:r>
            <a:r>
              <a:rPr lang="it-IT" sz="1900" b="1" i="0" dirty="0">
                <a:solidFill>
                  <a:schemeClr val="accent2"/>
                </a:solidFill>
                <a:effectLst/>
                <a:highlight>
                  <a:srgbClr val="FFFFFF"/>
                </a:highlight>
                <a:latin typeface="Times New Roman" panose="02020603050405020304" pitchFamily="18" charset="0"/>
                <a:cs typeface="Times New Roman" panose="02020603050405020304" pitchFamily="18" charset="0"/>
              </a:rPr>
              <a:t>tedeschi</a:t>
            </a:r>
            <a:r>
              <a:rPr lang="it-IT" sz="1900" b="0" i="0" dirty="0">
                <a:solidFill>
                  <a:schemeClr val="accent2"/>
                </a:solidFill>
                <a:effectLst/>
                <a:highlight>
                  <a:srgbClr val="FFFFFF"/>
                </a:highlight>
                <a:latin typeface="Times New Roman" panose="02020603050405020304" pitchFamily="18" charset="0"/>
                <a:cs typeface="Times New Roman" panose="02020603050405020304" pitchFamily="18" charset="0"/>
              </a:rPr>
              <a:t>.</a:t>
            </a:r>
          </a:p>
          <a:p>
            <a:r>
              <a:rPr lang="it-IT" sz="1900" b="0" i="0" dirty="0">
                <a:effectLst/>
                <a:highlight>
                  <a:srgbClr val="FFFFFF"/>
                </a:highlight>
                <a:latin typeface="Times New Roman" panose="02020603050405020304" pitchFamily="18" charset="0"/>
                <a:cs typeface="Times New Roman" panose="02020603050405020304" pitchFamily="18" charset="0"/>
              </a:rPr>
              <a:t>le ragioni di questo sorpasso vanno ricondotte allo </a:t>
            </a:r>
            <a:r>
              <a:rPr lang="it-IT" sz="1900" b="1" i="1" dirty="0">
                <a:solidFill>
                  <a:schemeClr val="accent2"/>
                </a:solidFill>
                <a:effectLst/>
                <a:highlight>
                  <a:srgbClr val="FFFFFF"/>
                </a:highlight>
                <a:latin typeface="Times New Roman" panose="02020603050405020304" pitchFamily="18" charset="0"/>
                <a:cs typeface="Times New Roman" panose="02020603050405020304" pitchFamily="18" charset="0"/>
              </a:rPr>
              <a:t>spostamento</a:t>
            </a:r>
            <a:r>
              <a:rPr lang="it-IT" sz="1900" b="0" i="0" dirty="0">
                <a:effectLst/>
                <a:highlight>
                  <a:srgbClr val="FFFFFF"/>
                </a:highlight>
                <a:latin typeface="Times New Roman" panose="02020603050405020304" pitchFamily="18" charset="0"/>
                <a:cs typeface="Times New Roman" panose="02020603050405020304" pitchFamily="18" charset="0"/>
              </a:rPr>
              <a:t> di molte attività economiche dall'area mediterranea alle </a:t>
            </a:r>
            <a:r>
              <a:rPr lang="it-IT" sz="1900" b="1" i="0" dirty="0">
                <a:solidFill>
                  <a:schemeClr val="accent2"/>
                </a:solidFill>
                <a:effectLst/>
                <a:highlight>
                  <a:srgbClr val="FFFFFF"/>
                </a:highlight>
                <a:latin typeface="Times New Roman" panose="02020603050405020304" pitchFamily="18" charset="0"/>
                <a:cs typeface="Times New Roman" panose="02020603050405020304" pitchFamily="18" charset="0"/>
              </a:rPr>
              <a:t>coste atlantiche</a:t>
            </a:r>
            <a:r>
              <a:rPr lang="it-IT" sz="1900" b="1" i="0" dirty="0">
                <a:effectLst/>
                <a:highlight>
                  <a:srgbClr val="FFFFFF"/>
                </a:highlight>
                <a:latin typeface="Times New Roman" panose="02020603050405020304" pitchFamily="18" charset="0"/>
                <a:cs typeface="Times New Roman" panose="02020603050405020304" pitchFamily="18" charset="0"/>
              </a:rPr>
              <a:t> </a:t>
            </a:r>
            <a:r>
              <a:rPr lang="it-IT" sz="1900" b="0" i="0" dirty="0">
                <a:effectLst/>
                <a:highlight>
                  <a:srgbClr val="FFFFFF"/>
                </a:highlight>
                <a:latin typeface="Times New Roman" panose="02020603050405020304" pitchFamily="18" charset="0"/>
                <a:cs typeface="Times New Roman" panose="02020603050405020304" pitchFamily="18" charset="0"/>
              </a:rPr>
              <a:t>verificatosi in età moderna indebolì l'economia italiana, impedendo ai suoi operatori di fronteggiare con successo i nuovi concorrenti emersi nella Germania meridionale. </a:t>
            </a:r>
          </a:p>
          <a:p>
            <a:r>
              <a:rPr lang="it-IT" sz="1900" b="0" i="0" dirty="0">
                <a:effectLst/>
                <a:highlight>
                  <a:srgbClr val="FFFFFF"/>
                </a:highlight>
                <a:latin typeface="Times New Roman" panose="02020603050405020304" pitchFamily="18" charset="0"/>
                <a:cs typeface="Times New Roman" panose="02020603050405020304" pitchFamily="18" charset="0"/>
              </a:rPr>
              <a:t>Tale regione vantava un'agricoltura assai prospera, che aveva consentito la formazione di una </a:t>
            </a:r>
            <a:r>
              <a:rPr lang="it-IT" sz="1900" b="1" i="1" dirty="0">
                <a:solidFill>
                  <a:schemeClr val="accent2"/>
                </a:solidFill>
                <a:effectLst/>
                <a:highlight>
                  <a:srgbClr val="FFFFFF"/>
                </a:highlight>
                <a:latin typeface="Times New Roman" panose="02020603050405020304" pitchFamily="18" charset="0"/>
                <a:cs typeface="Times New Roman" panose="02020603050405020304" pitchFamily="18" charset="0"/>
              </a:rPr>
              <a:t>rete urbana</a:t>
            </a:r>
            <a:r>
              <a:rPr lang="it-IT" sz="19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1900" b="0" i="0" dirty="0">
                <a:effectLst/>
                <a:highlight>
                  <a:srgbClr val="FFFFFF"/>
                </a:highlight>
                <a:latin typeface="Times New Roman" panose="02020603050405020304" pitchFamily="18" charset="0"/>
                <a:cs typeface="Times New Roman" panose="02020603050405020304" pitchFamily="18" charset="0"/>
              </a:rPr>
              <a:t>relativamente fitta e quindi un'apprezzabile sviluppo del settore manifatturiero.</a:t>
            </a:r>
            <a:endParaRPr lang="it-IT" sz="1900"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9FB3332C-44A0-7574-E694-793B72050F4A}"/>
              </a:ext>
            </a:extLst>
          </p:cNvPr>
          <p:cNvPicPr>
            <a:picLocks noChangeAspect="1"/>
          </p:cNvPicPr>
          <p:nvPr/>
        </p:nvPicPr>
        <p:blipFill rotWithShape="1">
          <a:blip r:embed="rId2"/>
          <a:srcRect l="21688" r="27727"/>
          <a:stretch/>
        </p:blipFill>
        <p:spPr>
          <a:xfrm>
            <a:off x="7675658" y="2093976"/>
            <a:ext cx="3941064" cy="4096512"/>
          </a:xfrm>
          <a:prstGeom prst="rect">
            <a:avLst/>
          </a:prstGeom>
        </p:spPr>
      </p:pic>
    </p:spTree>
    <p:extLst>
      <p:ext uri="{BB962C8B-B14F-4D97-AF65-F5344CB8AC3E}">
        <p14:creationId xmlns:p14="http://schemas.microsoft.com/office/powerpoint/2010/main" val="2167489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B44A06B-3293-2000-DDD6-E93EF7ACCF8D}"/>
              </a:ext>
            </a:extLst>
          </p:cNvPr>
          <p:cNvSpPr>
            <a:spLocks noGrp="1"/>
          </p:cNvSpPr>
          <p:nvPr>
            <p:ph type="title"/>
          </p:nvPr>
        </p:nvSpPr>
        <p:spPr>
          <a:xfrm>
            <a:off x="0" y="238539"/>
            <a:ext cx="12188952" cy="1434415"/>
          </a:xfrm>
        </p:spPr>
        <p:txBody>
          <a:bodyPr anchor="b">
            <a:normAutofit/>
          </a:bodyPr>
          <a:lstStyle/>
          <a:p>
            <a:r>
              <a:rPr lang="it-IT" sz="4200" dirty="0">
                <a:solidFill>
                  <a:srgbClr val="FF0000"/>
                </a:solidFill>
                <a:latin typeface="Times New Roman" panose="02020603050405020304" pitchFamily="18" charset="0"/>
                <a:cs typeface="Times New Roman" panose="02020603050405020304" pitchFamily="18" charset="0"/>
              </a:rPr>
              <a:t>DOVE E’ NATA LA BORSA: BRUGES O ANVERSA </a:t>
            </a:r>
            <a:endParaRPr lang="it-IT" sz="4200" dirty="0"/>
          </a:p>
        </p:txBody>
      </p:sp>
      <p:sp>
        <p:nvSpPr>
          <p:cNvPr id="1040"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49C60F7F-80D8-4B67-6B06-DD6D1AA52359}"/>
              </a:ext>
            </a:extLst>
          </p:cNvPr>
          <p:cNvSpPr>
            <a:spLocks noGrp="1"/>
          </p:cNvSpPr>
          <p:nvPr>
            <p:ph idx="1"/>
          </p:nvPr>
        </p:nvSpPr>
        <p:spPr>
          <a:xfrm>
            <a:off x="481053" y="2071316"/>
            <a:ext cx="6713552" cy="4119172"/>
          </a:xfrm>
        </p:spPr>
        <p:txBody>
          <a:bodyPr anchor="t">
            <a:normAutofit/>
          </a:bodyPr>
          <a:lstStyle/>
          <a:p>
            <a:pPr marL="0" indent="0">
              <a:buNone/>
            </a:pPr>
            <a:r>
              <a:rPr lang="it-IT" sz="2200" b="0" i="0" dirty="0">
                <a:effectLst/>
                <a:highlight>
                  <a:srgbClr val="FFFFFF"/>
                </a:highlight>
                <a:latin typeface="Times New Roman" panose="02020603050405020304" pitchFamily="18" charset="0"/>
                <a:cs typeface="Times New Roman" panose="02020603050405020304" pitchFamily="18" charset="0"/>
              </a:rPr>
              <a:t>La borsa nasce in </a:t>
            </a:r>
            <a:r>
              <a:rPr lang="it-IT" sz="2200" i="0" dirty="0">
                <a:effectLst/>
                <a:highlight>
                  <a:srgbClr val="FFFFFF"/>
                </a:highlight>
                <a:latin typeface="Times New Roman" panose="02020603050405020304" pitchFamily="18" charset="0"/>
                <a:cs typeface="Times New Roman" panose="02020603050405020304" pitchFamily="18" charset="0"/>
              </a:rPr>
              <a:t>Belgio</a:t>
            </a:r>
            <a:r>
              <a:rPr lang="it-IT" sz="2200" dirty="0">
                <a:highlight>
                  <a:srgbClr val="FFFFFF"/>
                </a:highlight>
                <a:latin typeface="Times New Roman" panose="02020603050405020304" pitchFamily="18" charset="0"/>
                <a:cs typeface="Times New Roman" panose="02020603050405020304" pitchFamily="18" charset="0"/>
              </a:rPr>
              <a:t> a </a:t>
            </a:r>
            <a:r>
              <a:rPr lang="it-IT" sz="2200" b="1" dirty="0">
                <a:solidFill>
                  <a:schemeClr val="accent2"/>
                </a:solidFill>
                <a:highlight>
                  <a:srgbClr val="FFFFFF"/>
                </a:highlight>
                <a:latin typeface="Times New Roman" panose="02020603050405020304" pitchFamily="18" charset="0"/>
                <a:cs typeface="Times New Roman" panose="02020603050405020304" pitchFamily="18" charset="0"/>
              </a:rPr>
              <a:t>BRUGES</a:t>
            </a:r>
            <a:r>
              <a:rPr lang="it-IT" sz="2200" b="0" i="0" dirty="0">
                <a:effectLst/>
                <a:highlight>
                  <a:srgbClr val="FFFFFF"/>
                </a:highlight>
                <a:latin typeface="Times New Roman" panose="02020603050405020304" pitchFamily="18" charset="0"/>
                <a:cs typeface="Times New Roman" panose="02020603050405020304" pitchFamily="18" charset="0"/>
              </a:rPr>
              <a:t>, nella metà del XVI secolo quando, nel palazzo della famiglia </a:t>
            </a:r>
          </a:p>
          <a:p>
            <a:pPr marL="0" indent="0">
              <a:buNone/>
            </a:pPr>
            <a:r>
              <a:rPr lang="it-IT" sz="2200" b="1" i="0" dirty="0">
                <a:solidFill>
                  <a:schemeClr val="accent2"/>
                </a:solidFill>
                <a:effectLst/>
                <a:highlight>
                  <a:srgbClr val="FFFFFF"/>
                </a:highlight>
                <a:latin typeface="Times New Roman" panose="02020603050405020304" pitchFamily="18" charset="0"/>
                <a:cs typeface="Times New Roman" panose="02020603050405020304" pitchFamily="18" charset="0"/>
              </a:rPr>
              <a:t>Van </a:t>
            </a:r>
            <a:r>
              <a:rPr lang="it-IT" sz="2200" b="1" i="0" dirty="0" err="1">
                <a:solidFill>
                  <a:schemeClr val="accent2"/>
                </a:solidFill>
                <a:effectLst/>
                <a:highlight>
                  <a:srgbClr val="FFFFFF"/>
                </a:highlight>
                <a:latin typeface="Times New Roman" panose="02020603050405020304" pitchFamily="18" charset="0"/>
                <a:cs typeface="Times New Roman" panose="02020603050405020304" pitchFamily="18" charset="0"/>
              </a:rPr>
              <a:t>der</a:t>
            </a:r>
            <a:r>
              <a:rPr lang="it-IT" sz="2200" b="1" i="0"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2200" b="1" i="0" dirty="0" err="1">
                <a:solidFill>
                  <a:schemeClr val="accent2"/>
                </a:solidFill>
                <a:effectLst/>
                <a:highlight>
                  <a:srgbClr val="FFFFFF"/>
                </a:highlight>
                <a:latin typeface="Times New Roman" panose="02020603050405020304" pitchFamily="18" charset="0"/>
                <a:cs typeface="Times New Roman" panose="02020603050405020304" pitchFamily="18" charset="0"/>
              </a:rPr>
              <a:t>Bourse</a:t>
            </a:r>
            <a:r>
              <a:rPr lang="it-IT" sz="2200" b="0" i="0" dirty="0">
                <a:effectLst/>
                <a:highlight>
                  <a:srgbClr val="FFFFFF"/>
                </a:highlight>
                <a:latin typeface="Times New Roman" panose="02020603050405020304" pitchFamily="18" charset="0"/>
                <a:cs typeface="Times New Roman" panose="02020603050405020304" pitchFamily="18" charset="0"/>
              </a:rPr>
              <a:t>, dove mercanti e banchieri si riunivano </a:t>
            </a:r>
            <a:r>
              <a:rPr lang="it-IT" sz="2200" b="0" i="0" dirty="0">
                <a:effectLst/>
                <a:latin typeface="Times New Roman" panose="02020603050405020304" pitchFamily="18" charset="0"/>
                <a:cs typeface="Times New Roman" panose="02020603050405020304" pitchFamily="18" charset="0"/>
              </a:rPr>
              <a:t>per scambiare titoli di credito, monete estere o merci in arrivo da paesi lontani. </a:t>
            </a:r>
          </a:p>
          <a:p>
            <a:pPr marL="0" indent="0">
              <a:buNone/>
            </a:pPr>
            <a:endParaRPr lang="it-IT" sz="2200" b="0" i="0" dirty="0">
              <a:effectLst/>
              <a:highlight>
                <a:srgbClr val="FFFFFF"/>
              </a:highlight>
              <a:latin typeface="Times New Roman" panose="02020603050405020304" pitchFamily="18" charset="0"/>
              <a:cs typeface="Times New Roman" panose="02020603050405020304" pitchFamily="18" charset="0"/>
            </a:endParaRPr>
          </a:p>
          <a:p>
            <a:pPr marL="0" indent="0">
              <a:buNone/>
            </a:pPr>
            <a:r>
              <a:rPr lang="it-IT" sz="2200" i="0" dirty="0">
                <a:effectLst/>
                <a:highlight>
                  <a:srgbClr val="FFFFFF"/>
                </a:highlight>
                <a:latin typeface="Times New Roman" panose="02020603050405020304" pitchFamily="18" charset="0"/>
                <a:cs typeface="Times New Roman" panose="02020603050405020304" pitchFamily="18" charset="0"/>
              </a:rPr>
              <a:t>La parola borsa trae origine proprio dal nome della famiglia, sul cui stemma </a:t>
            </a:r>
            <a:r>
              <a:rPr lang="it-IT" sz="2200" b="1" i="1" dirty="0">
                <a:solidFill>
                  <a:schemeClr val="accent2"/>
                </a:solidFill>
                <a:effectLst/>
                <a:highlight>
                  <a:srgbClr val="FFFFFF"/>
                </a:highlight>
                <a:latin typeface="Times New Roman" panose="02020603050405020304" pitchFamily="18" charset="0"/>
                <a:cs typeface="Times New Roman" panose="02020603050405020304" pitchFamily="18" charset="0"/>
              </a:rPr>
              <a:t>erano impresse tre borse</a:t>
            </a:r>
            <a:r>
              <a:rPr lang="it-IT" sz="2200" b="1" i="0" dirty="0">
                <a:effectLst/>
                <a:highlight>
                  <a:srgbClr val="FFFFFF"/>
                </a:highlight>
                <a:latin typeface="Times New Roman" panose="02020603050405020304" pitchFamily="18" charset="0"/>
                <a:cs typeface="Times New Roman" panose="02020603050405020304" pitchFamily="18" charset="0"/>
              </a:rPr>
              <a:t>.</a:t>
            </a:r>
            <a:endParaRPr lang="it-IT" sz="2200" b="1" dirty="0">
              <a:latin typeface="Times New Roman" panose="02020603050405020304" pitchFamily="18" charset="0"/>
              <a:cs typeface="Times New Roman" panose="02020603050405020304" pitchFamily="18" charset="0"/>
            </a:endParaRPr>
          </a:p>
        </p:txBody>
      </p:sp>
      <p:pic>
        <p:nvPicPr>
          <p:cNvPr id="1026" name="Picture 2" descr="Fototeca Gilardi &gt; Foto FTT12317: STEMMA DELLA FAMIGLIA DELLA BORSA">
            <a:extLst>
              <a:ext uri="{FF2B5EF4-FFF2-40B4-BE49-F238E27FC236}">
                <a16:creationId xmlns:a16="http://schemas.microsoft.com/office/drawing/2014/main" id="{8F234CB5-55A8-8A1B-7B1D-3655DC7959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516" r="-1" b="6244"/>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0734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BBABC09-371A-C431-5C81-7413033E69C4}"/>
              </a:ext>
            </a:extLst>
          </p:cNvPr>
          <p:cNvSpPr>
            <a:spLocks noGrp="1"/>
          </p:cNvSpPr>
          <p:nvPr>
            <p:ph type="title"/>
          </p:nvPr>
        </p:nvSpPr>
        <p:spPr>
          <a:xfrm>
            <a:off x="0" y="238539"/>
            <a:ext cx="12188952" cy="1434415"/>
          </a:xfrm>
        </p:spPr>
        <p:txBody>
          <a:bodyPr anchor="b">
            <a:normAutofit/>
          </a:bodyPr>
          <a:lstStyle/>
          <a:p>
            <a:r>
              <a:rPr lang="it-IT" sz="4200" dirty="0">
                <a:solidFill>
                  <a:srgbClr val="FF0000"/>
                </a:solidFill>
                <a:latin typeface="Times New Roman" panose="02020603050405020304" pitchFamily="18" charset="0"/>
                <a:cs typeface="Times New Roman" panose="02020603050405020304" pitchFamily="18" charset="0"/>
              </a:rPr>
              <a:t>DOVE E’ NATA LA BORSA: BRUGES O ANVERSA </a:t>
            </a:r>
            <a:endParaRPr lang="it-IT" sz="4200" dirty="0"/>
          </a:p>
        </p:txBody>
      </p:sp>
      <p:sp>
        <p:nvSpPr>
          <p:cNvPr id="2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AAD7D85C-7CC5-E907-37EF-03448E62D2FF}"/>
              </a:ext>
            </a:extLst>
          </p:cNvPr>
          <p:cNvSpPr>
            <a:spLocks noGrp="1"/>
          </p:cNvSpPr>
          <p:nvPr>
            <p:ph idx="1"/>
          </p:nvPr>
        </p:nvSpPr>
        <p:spPr>
          <a:xfrm>
            <a:off x="0" y="2093976"/>
            <a:ext cx="7675658" cy="4119172"/>
          </a:xfrm>
        </p:spPr>
        <p:txBody>
          <a:bodyPr anchor="t">
            <a:normAutofit/>
          </a:bodyPr>
          <a:lstStyle/>
          <a:p>
            <a:pPr marL="0" indent="0" fontAlgn="base">
              <a:buNone/>
            </a:pPr>
            <a:r>
              <a:rPr lang="it-IT" sz="2200" b="0" i="0" dirty="0">
                <a:effectLst/>
                <a:latin typeface="Times New Roman" panose="02020603050405020304" pitchFamily="18" charset="0"/>
                <a:cs typeface="Times New Roman" panose="02020603050405020304" pitchFamily="18" charset="0"/>
              </a:rPr>
              <a:t>Quella di Bruges </a:t>
            </a:r>
            <a:r>
              <a:rPr lang="it-IT" sz="2200" b="1" i="0" dirty="0">
                <a:solidFill>
                  <a:srgbClr val="FF0000"/>
                </a:solidFill>
                <a:effectLst/>
                <a:latin typeface="Times New Roman" panose="02020603050405020304" pitchFamily="18" charset="0"/>
                <a:cs typeface="Times New Roman" panose="02020603050405020304" pitchFamily="18" charset="0"/>
              </a:rPr>
              <a:t>NON</a:t>
            </a:r>
            <a:r>
              <a:rPr lang="it-IT" sz="2200" b="0" i="0" dirty="0">
                <a:effectLst/>
                <a:latin typeface="Times New Roman" panose="02020603050405020304" pitchFamily="18" charset="0"/>
                <a:cs typeface="Times New Roman" panose="02020603050405020304" pitchFamily="18" charset="0"/>
              </a:rPr>
              <a:t> può essere definita una Borsa vera e propria; pertanto, viene unanimemente considerata come la prima Borsa Valori della storia quella istituita nel</a:t>
            </a:r>
            <a:r>
              <a:rPr lang="it-IT" sz="2200" b="1" i="0" dirty="0">
                <a:effectLst/>
                <a:latin typeface="Times New Roman" panose="02020603050405020304" pitchFamily="18" charset="0"/>
                <a:cs typeface="Times New Roman" panose="02020603050405020304" pitchFamily="18" charset="0"/>
              </a:rPr>
              <a:t> </a:t>
            </a:r>
            <a:r>
              <a:rPr lang="it-IT" sz="2200" b="1" i="1" dirty="0">
                <a:solidFill>
                  <a:schemeClr val="accent2"/>
                </a:solidFill>
                <a:effectLst/>
                <a:latin typeface="Times New Roman" panose="02020603050405020304" pitchFamily="18" charset="0"/>
                <a:cs typeface="Times New Roman" panose="02020603050405020304" pitchFamily="18" charset="0"/>
              </a:rPr>
              <a:t>1531</a:t>
            </a:r>
            <a:r>
              <a:rPr lang="it-IT" sz="2200" b="1" i="0" dirty="0">
                <a:effectLst/>
                <a:latin typeface="Times New Roman" panose="02020603050405020304" pitchFamily="18" charset="0"/>
                <a:cs typeface="Times New Roman" panose="02020603050405020304" pitchFamily="18" charset="0"/>
              </a:rPr>
              <a:t> </a:t>
            </a:r>
            <a:r>
              <a:rPr lang="it-IT" sz="2200" i="0" dirty="0">
                <a:effectLst/>
                <a:latin typeface="Times New Roman" panose="02020603050405020304" pitchFamily="18" charset="0"/>
                <a:cs typeface="Times New Roman" panose="02020603050405020304" pitchFamily="18" charset="0"/>
              </a:rPr>
              <a:t>nella città belga di </a:t>
            </a:r>
            <a:r>
              <a:rPr lang="it-IT" sz="2200" b="1" i="0" dirty="0">
                <a:solidFill>
                  <a:schemeClr val="accent2"/>
                </a:solidFill>
                <a:effectLst/>
                <a:latin typeface="Times New Roman" panose="02020603050405020304" pitchFamily="18" charset="0"/>
                <a:cs typeface="Times New Roman" panose="02020603050405020304" pitchFamily="18" charset="0"/>
              </a:rPr>
              <a:t>Anversa</a:t>
            </a:r>
            <a:r>
              <a:rPr lang="it-IT" sz="2200" i="0" dirty="0">
                <a:effectLst/>
                <a:latin typeface="Times New Roman" panose="02020603050405020304" pitchFamily="18" charset="0"/>
                <a:cs typeface="Times New Roman" panose="02020603050405020304" pitchFamily="18" charset="0"/>
              </a:rPr>
              <a:t>, che </a:t>
            </a:r>
            <a:r>
              <a:rPr lang="it-IT" sz="2200" dirty="0">
                <a:latin typeface="Times New Roman" panose="02020603050405020304" pitchFamily="18" charset="0"/>
                <a:cs typeface="Times New Roman" panose="02020603050405020304" pitchFamily="18" charset="0"/>
              </a:rPr>
              <a:t>prese il posto di Bruges. </a:t>
            </a:r>
          </a:p>
          <a:p>
            <a:pPr marL="0" indent="0" fontAlgn="base">
              <a:buNone/>
            </a:pPr>
            <a:endParaRPr lang="it-IT" sz="2200" b="0" i="0" dirty="0">
              <a:effectLst/>
              <a:latin typeface="Times New Roman" panose="02020603050405020304" pitchFamily="18" charset="0"/>
              <a:cs typeface="Times New Roman" panose="02020603050405020304" pitchFamily="18" charset="0"/>
            </a:endParaRPr>
          </a:p>
          <a:p>
            <a:pPr marL="0" indent="0" fontAlgn="base">
              <a:buNone/>
            </a:pPr>
            <a:endParaRPr lang="it-IT" sz="2200" b="0" i="0" dirty="0">
              <a:effectLst/>
              <a:highlight>
                <a:srgbClr val="FFFFFF"/>
              </a:highlight>
              <a:latin typeface="Times New Roman" panose="02020603050405020304" pitchFamily="18" charset="0"/>
              <a:cs typeface="Times New Roman" panose="02020603050405020304" pitchFamily="18" charset="0"/>
            </a:endParaRPr>
          </a:p>
          <a:p>
            <a:pPr marL="0" indent="0" fontAlgn="base">
              <a:buNone/>
            </a:pPr>
            <a:r>
              <a:rPr lang="it-IT" sz="2200" b="0" i="0" dirty="0">
                <a:effectLst/>
                <a:latin typeface="Times New Roman" panose="02020603050405020304" pitchFamily="18" charset="0"/>
                <a:cs typeface="Times New Roman" panose="02020603050405020304" pitchFamily="18" charset="0"/>
              </a:rPr>
              <a:t>I prezzi delle merci venivano contrattati da questi “operatori” in un determinato edificio, la Borsa appunto, il cui nome traeva origine dal palazzo di Bruges.</a:t>
            </a:r>
          </a:p>
          <a:p>
            <a:pPr marL="0" indent="0">
              <a:buNone/>
            </a:pPr>
            <a:endParaRPr lang="it-IT" sz="2200" dirty="0"/>
          </a:p>
        </p:txBody>
      </p:sp>
      <p:pic>
        <p:nvPicPr>
          <p:cNvPr id="7" name="Immagine 6" descr="Immagine che contiene testo, cartone animato&#10;&#10;Descrizione generata automaticamente">
            <a:extLst>
              <a:ext uri="{FF2B5EF4-FFF2-40B4-BE49-F238E27FC236}">
                <a16:creationId xmlns:a16="http://schemas.microsoft.com/office/drawing/2014/main" id="{7167507D-02EF-CB7D-0012-EDAA63304D22}"/>
              </a:ext>
            </a:extLst>
          </p:cNvPr>
          <p:cNvPicPr>
            <a:picLocks noChangeAspect="1"/>
          </p:cNvPicPr>
          <p:nvPr/>
        </p:nvPicPr>
        <p:blipFill rotWithShape="1">
          <a:blip r:embed="rId2"/>
          <a:srcRect l="11914" r="17216" b="-2"/>
          <a:stretch/>
        </p:blipFill>
        <p:spPr>
          <a:xfrm>
            <a:off x="7675658" y="2093976"/>
            <a:ext cx="3941064" cy="4096512"/>
          </a:xfrm>
          <a:prstGeom prst="rect">
            <a:avLst/>
          </a:prstGeom>
        </p:spPr>
      </p:pic>
    </p:spTree>
    <p:extLst>
      <p:ext uri="{BB962C8B-B14F-4D97-AF65-F5344CB8AC3E}">
        <p14:creationId xmlns:p14="http://schemas.microsoft.com/office/powerpoint/2010/main" val="465306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ADB68F67-AB58-025E-1582-C6AE535BB470}"/>
              </a:ext>
            </a:extLst>
          </p:cNvPr>
          <p:cNvSpPr>
            <a:spLocks noGrp="1"/>
          </p:cNvSpPr>
          <p:nvPr>
            <p:ph type="title"/>
          </p:nvPr>
        </p:nvSpPr>
        <p:spPr>
          <a:xfrm>
            <a:off x="457200" y="422694"/>
            <a:ext cx="11133813" cy="1828800"/>
          </a:xfrm>
        </p:spPr>
        <p:txBody>
          <a:bodyPr anchor="b">
            <a:normAutofit fontScale="90000"/>
          </a:bodyPr>
          <a:lstStyle/>
          <a:p>
            <a:r>
              <a:rPr lang="it-IT" sz="5000" dirty="0">
                <a:solidFill>
                  <a:srgbClr val="FF0000"/>
                </a:solidFill>
                <a:latin typeface="Times New Roman" panose="02020603050405020304" pitchFamily="18" charset="0"/>
                <a:cs typeface="Times New Roman" panose="02020603050405020304" pitchFamily="18" charset="0"/>
              </a:rPr>
              <a:t>LA NASCITA DELLE PRIME BORSE: </a:t>
            </a:r>
            <a:br>
              <a:rPr lang="it-IT" sz="5000" dirty="0">
                <a:solidFill>
                  <a:srgbClr val="FF0000"/>
                </a:solidFill>
                <a:latin typeface="Times New Roman" panose="02020603050405020304" pitchFamily="18" charset="0"/>
                <a:cs typeface="Times New Roman" panose="02020603050405020304" pitchFamily="18" charset="0"/>
              </a:rPr>
            </a:br>
            <a:r>
              <a:rPr lang="it-IT" sz="5000" dirty="0">
                <a:solidFill>
                  <a:srgbClr val="FF0000"/>
                </a:solidFill>
                <a:latin typeface="Times New Roman" panose="02020603050405020304" pitchFamily="18" charset="0"/>
                <a:cs typeface="Times New Roman" panose="02020603050405020304" pitchFamily="18" charset="0"/>
              </a:rPr>
              <a:t>alcune novità</a:t>
            </a:r>
            <a:br>
              <a:rPr lang="it-IT" sz="5000" dirty="0">
                <a:solidFill>
                  <a:srgbClr val="FF0000"/>
                </a:solidFill>
                <a:latin typeface="Times New Roman" panose="02020603050405020304" pitchFamily="18" charset="0"/>
                <a:cs typeface="Times New Roman" panose="02020603050405020304" pitchFamily="18" charset="0"/>
              </a:rPr>
            </a:br>
            <a:endParaRPr lang="it-IT" sz="5000" dirty="0">
              <a:solidFill>
                <a:srgbClr val="FF0000"/>
              </a:solidFill>
              <a:latin typeface="Times New Roman" panose="02020603050405020304" pitchFamily="18" charset="0"/>
              <a:cs typeface="Times New Roman" panose="02020603050405020304" pitchFamily="18" charset="0"/>
            </a:endParaRPr>
          </a:p>
        </p:txBody>
      </p:sp>
      <p:sp>
        <p:nvSpPr>
          <p:cNvPr id="11"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93D6FC2D-7D05-532C-C7AB-2FCB20AC1675}"/>
              </a:ext>
            </a:extLst>
          </p:cNvPr>
          <p:cNvSpPr>
            <a:spLocks noGrp="1"/>
          </p:cNvSpPr>
          <p:nvPr>
            <p:ph idx="1"/>
          </p:nvPr>
        </p:nvSpPr>
        <p:spPr>
          <a:xfrm>
            <a:off x="0" y="2071316"/>
            <a:ext cx="7573992" cy="4119172"/>
          </a:xfrm>
        </p:spPr>
        <p:txBody>
          <a:bodyPr anchor="t">
            <a:normAutofit/>
          </a:bodyPr>
          <a:lstStyle/>
          <a:p>
            <a:pPr marL="0" indent="0">
              <a:buNone/>
            </a:pPr>
            <a:r>
              <a:rPr lang="it-IT" sz="2200" dirty="0">
                <a:latin typeface="Times New Roman" panose="02020603050405020304" pitchFamily="18" charset="0"/>
                <a:cs typeface="Times New Roman" panose="02020603050405020304" pitchFamily="18" charset="0"/>
              </a:rPr>
              <a:t>XVI secolo</a:t>
            </a:r>
            <a:r>
              <a:rPr lang="it-IT" sz="2200" dirty="0">
                <a:latin typeface="Times New Roman" panose="02020603050405020304" pitchFamily="18" charset="0"/>
                <a:cs typeface="Times New Roman" panose="02020603050405020304" pitchFamily="18" charset="0"/>
                <a:sym typeface="Wingdings" panose="05000000000000000000" pitchFamily="2" charset="2"/>
              </a:rPr>
              <a:t> iniziano a svilupparsi operazioni di prestito a favore dei monarchi ed erano stati emessi una serie di titoli di debito pubblico negoziabili ciò porta alla negoziazione delle prime </a:t>
            </a:r>
            <a:r>
              <a:rPr lang="it-IT" sz="2200" b="1" dirty="0">
                <a:solidFill>
                  <a:schemeClr val="accent2"/>
                </a:solidFill>
                <a:latin typeface="Times New Roman" panose="02020603050405020304" pitchFamily="18" charset="0"/>
                <a:cs typeface="Times New Roman" panose="02020603050405020304" pitchFamily="18" charset="0"/>
                <a:sym typeface="Wingdings" panose="05000000000000000000" pitchFamily="2" charset="2"/>
              </a:rPr>
              <a:t>obbligazioni statali</a:t>
            </a:r>
            <a:r>
              <a:rPr lang="it-IT" sz="2200" dirty="0">
                <a:solidFill>
                  <a:schemeClr val="accent2"/>
                </a:solidFill>
                <a:latin typeface="Times New Roman" panose="02020603050405020304" pitchFamily="18" charset="0"/>
                <a:cs typeface="Times New Roman" panose="02020603050405020304" pitchFamily="18" charset="0"/>
                <a:sym typeface="Wingdings" panose="05000000000000000000" pitchFamily="2" charset="2"/>
              </a:rPr>
              <a:t>.</a:t>
            </a:r>
          </a:p>
          <a:p>
            <a:pPr marL="0" indent="0">
              <a:buNone/>
            </a:pPr>
            <a:r>
              <a:rPr lang="it-IT" sz="2200" b="0" i="0" dirty="0">
                <a:effectLst/>
                <a:latin typeface="Times New Roman" panose="02020603050405020304" pitchFamily="18" charset="0"/>
                <a:cs typeface="Times New Roman" panose="02020603050405020304" pitchFamily="18" charset="0"/>
              </a:rPr>
              <a:t> </a:t>
            </a:r>
          </a:p>
          <a:p>
            <a:pPr marL="0" indent="0">
              <a:buNone/>
            </a:pPr>
            <a:r>
              <a:rPr lang="it-IT" sz="2200" b="0" i="0" dirty="0">
                <a:effectLst/>
                <a:latin typeface="Times New Roman" panose="02020603050405020304" pitchFamily="18" charset="0"/>
                <a:cs typeface="Times New Roman" panose="02020603050405020304" pitchFamily="18" charset="0"/>
              </a:rPr>
              <a:t>Si cominciarono anche le negoziazioni di quote di </a:t>
            </a:r>
            <a:r>
              <a:rPr lang="it-IT" sz="2200" b="1" i="0" dirty="0">
                <a:solidFill>
                  <a:schemeClr val="accent2"/>
                </a:solidFill>
                <a:effectLst/>
                <a:latin typeface="Times New Roman" panose="02020603050405020304" pitchFamily="18" charset="0"/>
                <a:cs typeface="Times New Roman" panose="02020603050405020304" pitchFamily="18" charset="0"/>
              </a:rPr>
              <a:t>comproprietà di imprese</a:t>
            </a:r>
            <a:r>
              <a:rPr lang="it-IT" sz="2200" b="0" i="0" dirty="0">
                <a:effectLst/>
                <a:latin typeface="Times New Roman" panose="02020603050405020304" pitchFamily="18" charset="0"/>
                <a:cs typeface="Times New Roman" panose="02020603050405020304" pitchFamily="18" charset="0"/>
              </a:rPr>
              <a:t>, che erano state costituite in forma di società per azioni in virtù degli </a:t>
            </a:r>
            <a:r>
              <a:rPr lang="it-IT" sz="2200" b="0" i="1" dirty="0">
                <a:effectLst/>
                <a:latin typeface="Times New Roman" panose="02020603050405020304" pitchFamily="18" charset="0"/>
                <a:cs typeface="Times New Roman" panose="02020603050405020304" pitchFamily="18" charset="0"/>
              </a:rPr>
              <a:t>enormi guadagni </a:t>
            </a:r>
            <a:r>
              <a:rPr lang="it-IT" sz="2200" b="0" i="0" dirty="0">
                <a:effectLst/>
                <a:latin typeface="Times New Roman" panose="02020603050405020304" pitchFamily="18" charset="0"/>
                <a:cs typeface="Times New Roman" panose="02020603050405020304" pitchFamily="18" charset="0"/>
              </a:rPr>
              <a:t>conseguiti dalle compagnie coloniali sorte in </a:t>
            </a:r>
            <a:r>
              <a:rPr lang="it-IT" sz="2200" b="0" i="1" dirty="0">
                <a:effectLst/>
                <a:latin typeface="Times New Roman" panose="02020603050405020304" pitchFamily="18" charset="0"/>
                <a:cs typeface="Times New Roman" panose="02020603050405020304" pitchFamily="18" charset="0"/>
              </a:rPr>
              <a:t>Olanda e Inghilterra</a:t>
            </a:r>
            <a:r>
              <a:rPr lang="it-IT" sz="2200" b="0" i="0" dirty="0">
                <a:effectLst/>
                <a:latin typeface="Times New Roman" panose="02020603050405020304" pitchFamily="18" charset="0"/>
                <a:cs typeface="Times New Roman" panose="02020603050405020304" pitchFamily="18" charset="0"/>
              </a:rPr>
              <a:t>.</a:t>
            </a:r>
            <a:endParaRPr lang="it-IT" sz="2200"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C2197604-0F73-ED6B-2D55-BB0590F2887D}"/>
              </a:ext>
            </a:extLst>
          </p:cNvPr>
          <p:cNvPicPr>
            <a:picLocks noChangeAspect="1"/>
          </p:cNvPicPr>
          <p:nvPr/>
        </p:nvPicPr>
        <p:blipFill rotWithShape="1">
          <a:blip r:embed="rId2"/>
          <a:srcRect l="20024" r="26101"/>
          <a:stretch/>
        </p:blipFill>
        <p:spPr>
          <a:xfrm>
            <a:off x="7675658" y="2093976"/>
            <a:ext cx="3941064" cy="4096512"/>
          </a:xfrm>
          <a:prstGeom prst="rect">
            <a:avLst/>
          </a:prstGeom>
        </p:spPr>
      </p:pic>
    </p:spTree>
    <p:extLst>
      <p:ext uri="{BB962C8B-B14F-4D97-AF65-F5344CB8AC3E}">
        <p14:creationId xmlns:p14="http://schemas.microsoft.com/office/powerpoint/2010/main" val="3605803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AB22143-9329-0501-B297-078A5557333D}"/>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DOVE NASCONO?</a:t>
            </a:r>
          </a:p>
        </p:txBody>
      </p:sp>
      <p:sp>
        <p:nvSpPr>
          <p:cNvPr id="1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AC74DA0B-7292-4D55-855A-AF14A5EBBD40}"/>
              </a:ext>
            </a:extLst>
          </p:cNvPr>
          <p:cNvSpPr>
            <a:spLocks noGrp="1"/>
          </p:cNvSpPr>
          <p:nvPr>
            <p:ph idx="1"/>
          </p:nvPr>
        </p:nvSpPr>
        <p:spPr>
          <a:xfrm>
            <a:off x="572493" y="2071316"/>
            <a:ext cx="6713552" cy="4119172"/>
          </a:xfrm>
        </p:spPr>
        <p:txBody>
          <a:bodyPr anchor="t">
            <a:normAutofit/>
          </a:bodyPr>
          <a:lstStyle/>
          <a:p>
            <a:r>
              <a:rPr lang="it-IT" sz="2000" b="1" i="1" dirty="0">
                <a:solidFill>
                  <a:schemeClr val="accent2"/>
                </a:solidFill>
                <a:effectLst/>
                <a:latin typeface="Times New Roman" panose="02020603050405020304" pitchFamily="18" charset="0"/>
                <a:cs typeface="Times New Roman" panose="02020603050405020304" pitchFamily="18" charset="0"/>
              </a:rPr>
              <a:t>In Francia </a:t>
            </a:r>
            <a:r>
              <a:rPr lang="it-IT" sz="2000" b="0" i="0" dirty="0">
                <a:effectLst/>
                <a:latin typeface="Times New Roman" panose="02020603050405020304" pitchFamily="18" charset="0"/>
                <a:cs typeface="Times New Roman" panose="02020603050405020304" pitchFamily="18" charset="0"/>
              </a:rPr>
              <a:t>si fanno risalire a quelle di Lione del </a:t>
            </a:r>
            <a:r>
              <a:rPr lang="it-IT" sz="2000" b="0" i="0" dirty="0">
                <a:solidFill>
                  <a:schemeClr val="accent2"/>
                </a:solidFill>
                <a:effectLst/>
                <a:latin typeface="Times New Roman" panose="02020603050405020304" pitchFamily="18" charset="0"/>
                <a:cs typeface="Times New Roman" panose="02020603050405020304" pitchFamily="18" charset="0"/>
              </a:rPr>
              <a:t>1548</a:t>
            </a:r>
            <a:r>
              <a:rPr lang="it-IT" sz="2000" b="0" i="0" dirty="0">
                <a:effectLst/>
                <a:latin typeface="Times New Roman" panose="02020603050405020304" pitchFamily="18" charset="0"/>
                <a:cs typeface="Times New Roman" panose="02020603050405020304" pitchFamily="18" charset="0"/>
              </a:rPr>
              <a:t>, di Tolosa del 1549, di Rouen del 1556 e di Bordeaux del 1571, mentre per la nascita della Borsa di Parigi si deve attendere fino al 1724.</a:t>
            </a:r>
          </a:p>
          <a:p>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In Inghilterra </a:t>
            </a:r>
            <a:r>
              <a:rPr lang="it-IT" sz="2000" b="0" i="0" dirty="0">
                <a:effectLst/>
                <a:highlight>
                  <a:srgbClr val="FFFFFF"/>
                </a:highlight>
                <a:latin typeface="Times New Roman" panose="02020603050405020304" pitchFamily="18" charset="0"/>
                <a:cs typeface="Times New Roman" panose="02020603050405020304" pitchFamily="18" charset="0"/>
              </a:rPr>
              <a:t>la </a:t>
            </a:r>
            <a:r>
              <a:rPr lang="it-IT" sz="2000" dirty="0">
                <a:highlight>
                  <a:srgbClr val="FFFFFF"/>
                </a:highlight>
                <a:latin typeface="Times New Roman" panose="02020603050405020304" pitchFamily="18" charset="0"/>
                <a:cs typeface="Times New Roman" panose="02020603050405020304" pitchFamily="18" charset="0"/>
              </a:rPr>
              <a:t>prima borsa fu fondata a Londra nel </a:t>
            </a:r>
            <a:r>
              <a:rPr lang="it-IT" sz="2000" b="1" dirty="0">
                <a:solidFill>
                  <a:schemeClr val="accent2"/>
                </a:solidFill>
                <a:highlight>
                  <a:srgbClr val="FFFFFF"/>
                </a:highlight>
                <a:latin typeface="Times New Roman" panose="02020603050405020304" pitchFamily="18" charset="0"/>
                <a:cs typeface="Times New Roman" panose="02020603050405020304" pitchFamily="18" charset="0"/>
              </a:rPr>
              <a:t>1564</a:t>
            </a:r>
            <a:r>
              <a:rPr lang="it-IT" sz="2000" dirty="0">
                <a:highlight>
                  <a:srgbClr val="FFFFFF"/>
                </a:highlight>
                <a:latin typeface="Times New Roman" panose="02020603050405020304" pitchFamily="18" charset="0"/>
                <a:cs typeface="Times New Roman" panose="02020603050405020304" pitchFamily="18" charset="0"/>
              </a:rPr>
              <a:t> con la nascita della borsa Inglese, per il commercio della carta internazionale.</a:t>
            </a:r>
          </a:p>
          <a:p>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In Olanda</a:t>
            </a:r>
            <a:r>
              <a:rPr lang="it-IT" sz="2000" i="0" dirty="0">
                <a:effectLst/>
                <a:highlight>
                  <a:srgbClr val="FFFFFF"/>
                </a:highlight>
                <a:latin typeface="Times New Roman" panose="02020603050405020304" pitchFamily="18" charset="0"/>
                <a:cs typeface="Times New Roman" panose="02020603050405020304" pitchFamily="18" charset="0"/>
              </a:rPr>
              <a:t>,</a:t>
            </a:r>
            <a:r>
              <a:rPr lang="it-IT" sz="2000" b="1" i="0" dirty="0">
                <a:effectLst/>
                <a:highlight>
                  <a:srgbClr val="FFFFFF"/>
                </a:highlight>
                <a:latin typeface="Times New Roman" panose="02020603050405020304" pitchFamily="18" charset="0"/>
                <a:cs typeface="Times New Roman" panose="02020603050405020304" pitchFamily="18" charset="0"/>
              </a:rPr>
              <a:t> </a:t>
            </a:r>
            <a:r>
              <a:rPr lang="it-IT" sz="2000" i="0" dirty="0">
                <a:effectLst/>
                <a:highlight>
                  <a:srgbClr val="FFFFFF"/>
                </a:highlight>
                <a:latin typeface="Times New Roman" panose="02020603050405020304" pitchFamily="18" charset="0"/>
                <a:cs typeface="Times New Roman" panose="02020603050405020304" pitchFamily="18" charset="0"/>
              </a:rPr>
              <a:t>si assistette nel </a:t>
            </a:r>
            <a:r>
              <a:rPr lang="it-IT" sz="2000" b="1" i="0" dirty="0">
                <a:solidFill>
                  <a:schemeClr val="accent2"/>
                </a:solidFill>
                <a:effectLst/>
                <a:highlight>
                  <a:srgbClr val="FFFFFF"/>
                </a:highlight>
                <a:latin typeface="Times New Roman" panose="02020603050405020304" pitchFamily="18" charset="0"/>
                <a:cs typeface="Times New Roman" panose="02020603050405020304" pitchFamily="18" charset="0"/>
              </a:rPr>
              <a:t>1609</a:t>
            </a:r>
            <a:r>
              <a:rPr lang="it-IT" sz="2000" i="0" dirty="0">
                <a:effectLst/>
                <a:highlight>
                  <a:srgbClr val="FFFFFF"/>
                </a:highlight>
                <a:latin typeface="Times New Roman" panose="02020603050405020304" pitchFamily="18" charset="0"/>
                <a:cs typeface="Times New Roman" panose="02020603050405020304" pitchFamily="18" charset="0"/>
              </a:rPr>
              <a:t> all’affermarsi della Borsa di Amsterdam </a:t>
            </a:r>
            <a:r>
              <a:rPr lang="it-IT" sz="2000" b="0" i="0" dirty="0">
                <a:effectLst/>
                <a:highlight>
                  <a:srgbClr val="FFFFFF"/>
                </a:highlight>
                <a:latin typeface="Times New Roman" panose="02020603050405020304" pitchFamily="18" charset="0"/>
                <a:cs typeface="Times New Roman" panose="02020603050405020304" pitchFamily="18" charset="0"/>
              </a:rPr>
              <a:t>come il più grande centro di affari e la prima Borsa moderna d'Europa, dopo il declino delle Borse di Bruges e di Anversa.</a:t>
            </a:r>
          </a:p>
          <a:p>
            <a:r>
              <a:rPr lang="it-IT" sz="2000" b="0" i="0" dirty="0">
                <a:solidFill>
                  <a:schemeClr val="accent2"/>
                </a:solidFill>
                <a:effectLst/>
                <a:highlight>
                  <a:srgbClr val="FFFFFF"/>
                </a:highlight>
                <a:latin typeface="Georgia" panose="02040502050405020303" pitchFamily="18" charset="0"/>
              </a:rPr>
              <a:t> </a:t>
            </a:r>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In </a:t>
            </a:r>
            <a:r>
              <a:rPr lang="it-IT" sz="2000" b="1" i="1" dirty="0">
                <a:solidFill>
                  <a:schemeClr val="accent2"/>
                </a:solidFill>
                <a:highlight>
                  <a:srgbClr val="FFFFFF"/>
                </a:highlight>
                <a:latin typeface="Times New Roman" panose="02020603050405020304" pitchFamily="18" charset="0"/>
                <a:cs typeface="Times New Roman" panose="02020603050405020304" pitchFamily="18" charset="0"/>
              </a:rPr>
              <a:t>Italia </a:t>
            </a:r>
            <a:r>
              <a:rPr lang="it-IT" sz="2000" dirty="0">
                <a:highlight>
                  <a:srgbClr val="FFFFFF"/>
                </a:highlight>
                <a:latin typeface="Times New Roman" panose="02020603050405020304" pitchFamily="18" charset="0"/>
                <a:cs typeface="Times New Roman" panose="02020603050405020304" pitchFamily="18" charset="0"/>
              </a:rPr>
              <a:t>l</a:t>
            </a:r>
            <a:r>
              <a:rPr lang="it-IT" sz="2000" b="0" i="0" dirty="0">
                <a:effectLst/>
                <a:highlight>
                  <a:srgbClr val="FFFFFF"/>
                </a:highlight>
                <a:latin typeface="Times New Roman" panose="02020603050405020304" pitchFamily="18" charset="0"/>
                <a:cs typeface="Times New Roman" panose="02020603050405020304" pitchFamily="18" charset="0"/>
              </a:rPr>
              <a:t>a prima Borsa vera e propria fu istituita a Venezia nel </a:t>
            </a:r>
            <a:r>
              <a:rPr lang="it-IT" sz="2000" b="1" i="0" dirty="0">
                <a:solidFill>
                  <a:schemeClr val="accent2"/>
                </a:solidFill>
                <a:effectLst/>
                <a:highlight>
                  <a:srgbClr val="FFFFFF"/>
                </a:highlight>
                <a:latin typeface="Times New Roman" panose="02020603050405020304" pitchFamily="18" charset="0"/>
                <a:cs typeface="Times New Roman" panose="02020603050405020304" pitchFamily="18" charset="0"/>
              </a:rPr>
              <a:t>1600</a:t>
            </a:r>
            <a:r>
              <a:rPr lang="it-IT" sz="2000" b="0" i="0" dirty="0">
                <a:effectLst/>
                <a:highlight>
                  <a:srgbClr val="FFFFFF"/>
                </a:highlight>
                <a:latin typeface="Times New Roman" panose="02020603050405020304" pitchFamily="18" charset="0"/>
                <a:cs typeface="Times New Roman" panose="02020603050405020304" pitchFamily="18" charset="0"/>
              </a:rPr>
              <a:t>; </a:t>
            </a:r>
            <a:endParaRPr lang="it-IT" sz="2000" dirty="0">
              <a:latin typeface="Times New Roman" panose="02020603050405020304" pitchFamily="18" charset="0"/>
              <a:cs typeface="Times New Roman" panose="02020603050405020304" pitchFamily="18" charset="0"/>
            </a:endParaRPr>
          </a:p>
        </p:txBody>
      </p:sp>
      <p:pic>
        <p:nvPicPr>
          <p:cNvPr id="4" name="Immagine 3" descr="Immagine che contiene vestiti, testo, persona, gruppo&#10;&#10;Descrizione generata automaticamente">
            <a:extLst>
              <a:ext uri="{FF2B5EF4-FFF2-40B4-BE49-F238E27FC236}">
                <a16:creationId xmlns:a16="http://schemas.microsoft.com/office/drawing/2014/main" id="{C1C3680C-3338-0AEC-8E63-62F3123EEAF6}"/>
              </a:ext>
            </a:extLst>
          </p:cNvPr>
          <p:cNvPicPr>
            <a:picLocks noChangeAspect="1"/>
          </p:cNvPicPr>
          <p:nvPr/>
        </p:nvPicPr>
        <p:blipFill rotWithShape="1">
          <a:blip r:embed="rId2"/>
          <a:srcRect l="6562" r="7380" b="-1"/>
          <a:stretch/>
        </p:blipFill>
        <p:spPr>
          <a:xfrm>
            <a:off x="7675658" y="2093976"/>
            <a:ext cx="3941064" cy="4096512"/>
          </a:xfrm>
          <a:prstGeom prst="rect">
            <a:avLst/>
          </a:prstGeom>
        </p:spPr>
      </p:pic>
    </p:spTree>
    <p:extLst>
      <p:ext uri="{BB962C8B-B14F-4D97-AF65-F5344CB8AC3E}">
        <p14:creationId xmlns:p14="http://schemas.microsoft.com/office/powerpoint/2010/main" val="3387749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214BB93-B18B-7D51-941B-064BA6652ECF}"/>
              </a:ext>
            </a:extLst>
          </p:cNvPr>
          <p:cNvSpPr>
            <a:spLocks noGrp="1"/>
          </p:cNvSpPr>
          <p:nvPr>
            <p:ph type="title"/>
          </p:nvPr>
        </p:nvSpPr>
        <p:spPr>
          <a:xfrm>
            <a:off x="572493" y="238539"/>
            <a:ext cx="11018520" cy="1434415"/>
          </a:xfrm>
        </p:spPr>
        <p:txBody>
          <a:bodyPr anchor="b">
            <a:normAutofit/>
          </a:bodyPr>
          <a:lstStyle/>
          <a:p>
            <a:r>
              <a:rPr lang="it-IT" sz="5400" dirty="0">
                <a:solidFill>
                  <a:srgbClr val="FF0000"/>
                </a:solidFill>
                <a:latin typeface="Times New Roman" panose="02020603050405020304" pitchFamily="18" charset="0"/>
                <a:cs typeface="Times New Roman" panose="02020603050405020304" pitchFamily="18" charset="0"/>
              </a:rPr>
              <a:t>DI COSA SI OCCUPAVANO?</a:t>
            </a:r>
          </a:p>
        </p:txBody>
      </p:sp>
      <p:sp>
        <p:nvSpPr>
          <p:cNvPr id="14"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egnaposto contenuto 3">
            <a:extLst>
              <a:ext uri="{FF2B5EF4-FFF2-40B4-BE49-F238E27FC236}">
                <a16:creationId xmlns:a16="http://schemas.microsoft.com/office/drawing/2014/main" id="{DD47E209-857E-FF63-0594-199F6250B97D}"/>
              </a:ext>
            </a:extLst>
          </p:cNvPr>
          <p:cNvSpPr>
            <a:spLocks noGrp="1"/>
          </p:cNvSpPr>
          <p:nvPr>
            <p:ph idx="1"/>
          </p:nvPr>
        </p:nvSpPr>
        <p:spPr>
          <a:xfrm>
            <a:off x="0" y="2071315"/>
            <a:ext cx="7286045" cy="4795275"/>
          </a:xfrm>
        </p:spPr>
        <p:txBody>
          <a:bodyPr anchor="t">
            <a:normAutofit/>
          </a:bodyPr>
          <a:lstStyle/>
          <a:p>
            <a:r>
              <a:rPr lang="it-IT" sz="2000" b="1" i="1" dirty="0">
                <a:solidFill>
                  <a:schemeClr val="accent2"/>
                </a:solidFill>
                <a:effectLst/>
                <a:latin typeface="Times New Roman" panose="02020603050405020304" pitchFamily="18" charset="0"/>
                <a:cs typeface="Times New Roman" panose="02020603050405020304" pitchFamily="18" charset="0"/>
              </a:rPr>
              <a:t>Scambio di merci</a:t>
            </a:r>
            <a:r>
              <a:rPr lang="it-IT" sz="2000" b="0" i="0" dirty="0">
                <a:solidFill>
                  <a:schemeClr val="accent2"/>
                </a:solidFill>
                <a:effectLst/>
                <a:latin typeface="Times New Roman" panose="02020603050405020304" pitchFamily="18" charset="0"/>
                <a:cs typeface="Times New Roman" panose="02020603050405020304" pitchFamily="18" charset="0"/>
              </a:rPr>
              <a:t>: </a:t>
            </a:r>
            <a:r>
              <a:rPr lang="it-IT" sz="2000" b="0" i="0" dirty="0">
                <a:effectLst/>
                <a:latin typeface="Times New Roman" panose="02020603050405020304" pitchFamily="18" charset="0"/>
                <a:cs typeface="Times New Roman" panose="02020603050405020304" pitchFamily="18" charset="0"/>
              </a:rPr>
              <a:t>i mercanti e i commercianti si incontravano per negoziare e scambiare merci, tra cui prodotti agricoli ,tessuti ,spezie, metalli preziosi e altri beni</a:t>
            </a:r>
          </a:p>
          <a:p>
            <a:pPr marL="0" indent="0">
              <a:buNone/>
            </a:pPr>
            <a:endParaRPr lang="it-IT" sz="2000" b="0" i="0" dirty="0">
              <a:effectLst/>
              <a:latin typeface="Times New Roman" panose="02020603050405020304" pitchFamily="18" charset="0"/>
              <a:cs typeface="Times New Roman" panose="02020603050405020304" pitchFamily="18" charset="0"/>
            </a:endParaRPr>
          </a:p>
          <a:p>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Negoziazione di titoli di credito</a:t>
            </a:r>
            <a:r>
              <a:rPr lang="it-IT" sz="20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2000" b="0" i="0" dirty="0">
                <a:effectLst/>
                <a:highlight>
                  <a:srgbClr val="FFFFFF"/>
                </a:highlight>
                <a:latin typeface="Times New Roman" panose="02020603050405020304" pitchFamily="18" charset="0"/>
                <a:cs typeface="Times New Roman" panose="02020603050405020304" pitchFamily="18" charset="0"/>
              </a:rPr>
              <a:t>questi titoli rappresentavano debiti o promesse di pagamento e potevano essere scambiati tra investitori e istituzioni finanziarie</a:t>
            </a:r>
            <a:r>
              <a:rPr lang="it-IT" sz="2000" dirty="0">
                <a:highlight>
                  <a:srgbClr val="FFFFFF"/>
                </a:highlight>
                <a:latin typeface="Times New Roman" panose="02020603050405020304" pitchFamily="18" charset="0"/>
                <a:cs typeface="Times New Roman" panose="02020603050405020304" pitchFamily="18" charset="0"/>
              </a:rPr>
              <a:t>.</a:t>
            </a:r>
            <a:endParaRPr lang="it-IT" sz="2000" b="0" i="0" dirty="0">
              <a:effectLst/>
              <a:highlight>
                <a:srgbClr val="FFFFFF"/>
              </a:highlight>
              <a:latin typeface="Times New Roman" panose="02020603050405020304" pitchFamily="18" charset="0"/>
              <a:cs typeface="Times New Roman" panose="02020603050405020304" pitchFamily="18" charset="0"/>
            </a:endParaRPr>
          </a:p>
          <a:p>
            <a:pPr marL="0" indent="0">
              <a:buNone/>
            </a:pPr>
            <a:endParaRPr lang="it-IT" sz="2000" b="0" i="0" dirty="0">
              <a:effectLst/>
              <a:highlight>
                <a:srgbClr val="FFFFFF"/>
              </a:highlight>
              <a:latin typeface="Times New Roman" panose="02020603050405020304" pitchFamily="18" charset="0"/>
              <a:cs typeface="Times New Roman" panose="02020603050405020304" pitchFamily="18" charset="0"/>
            </a:endParaRPr>
          </a:p>
          <a:p>
            <a:r>
              <a:rPr lang="it-IT" sz="2000" b="1" i="1" dirty="0">
                <a:solidFill>
                  <a:schemeClr val="accent2"/>
                </a:solidFill>
                <a:effectLst/>
                <a:highlight>
                  <a:srgbClr val="FFFFFF"/>
                </a:highlight>
                <a:latin typeface="Times New Roman" panose="02020603050405020304" pitchFamily="18" charset="0"/>
                <a:cs typeface="Times New Roman" panose="02020603050405020304" pitchFamily="18" charset="0"/>
              </a:rPr>
              <a:t>Cambio valutario</a:t>
            </a:r>
            <a:r>
              <a:rPr lang="it-IT" sz="2000" b="0" i="1" dirty="0">
                <a:solidFill>
                  <a:schemeClr val="accent2"/>
                </a:solidFill>
                <a:effectLst/>
                <a:highlight>
                  <a:srgbClr val="FFFFFF"/>
                </a:highlight>
                <a:latin typeface="Times New Roman" panose="02020603050405020304" pitchFamily="18" charset="0"/>
                <a:cs typeface="Times New Roman" panose="02020603050405020304" pitchFamily="18" charset="0"/>
              </a:rPr>
              <a:t>: </a:t>
            </a:r>
            <a:r>
              <a:rPr lang="it-IT" sz="2000" b="0" i="0" dirty="0">
                <a:effectLst/>
                <a:highlight>
                  <a:srgbClr val="FFFFFF"/>
                </a:highlight>
                <a:latin typeface="Times New Roman" panose="02020603050405020304" pitchFamily="18" charset="0"/>
                <a:cs typeface="Times New Roman" panose="02020603050405020304" pitchFamily="18" charset="0"/>
              </a:rPr>
              <a:t>Le borse fungevano anche da centri per lo scambio di valute straniere. I mercanti che operavano a livello internazionale potevano convertire valute estere in valute locali per facilitare il commercio.</a:t>
            </a:r>
          </a:p>
          <a:p>
            <a:endParaRPr lang="it-IT" sz="2000" b="0" i="0" dirty="0">
              <a:effectLst/>
              <a:highlight>
                <a:srgbClr val="FFFFFF"/>
              </a:highlight>
              <a:latin typeface="Times New Roman" panose="02020603050405020304" pitchFamily="18" charset="0"/>
              <a:cs typeface="Times New Roman" panose="02020603050405020304" pitchFamily="18" charset="0"/>
            </a:endParaRPr>
          </a:p>
          <a:p>
            <a:endParaRPr lang="it-IT" sz="2000" b="0" i="0" dirty="0">
              <a:effectLst/>
              <a:highlight>
                <a:srgbClr val="FFFFFF"/>
              </a:highlight>
              <a:latin typeface="Times New Roman" panose="02020603050405020304" pitchFamily="18" charset="0"/>
              <a:cs typeface="Times New Roman" panose="02020603050405020304" pitchFamily="18" charset="0"/>
            </a:endParaRPr>
          </a:p>
          <a:p>
            <a:pPr marL="0" indent="0">
              <a:buNone/>
            </a:pPr>
            <a:endParaRPr lang="it-IT" sz="2000" dirty="0"/>
          </a:p>
        </p:txBody>
      </p:sp>
      <p:pic>
        <p:nvPicPr>
          <p:cNvPr id="7" name="Immagine 6">
            <a:extLst>
              <a:ext uri="{FF2B5EF4-FFF2-40B4-BE49-F238E27FC236}">
                <a16:creationId xmlns:a16="http://schemas.microsoft.com/office/drawing/2014/main" id="{1B474261-A552-D4E1-0FA8-8D89104A2265}"/>
              </a:ext>
            </a:extLst>
          </p:cNvPr>
          <p:cNvPicPr>
            <a:picLocks noChangeAspect="1"/>
          </p:cNvPicPr>
          <p:nvPr/>
        </p:nvPicPr>
        <p:blipFill rotWithShape="1">
          <a:blip r:embed="rId2"/>
          <a:srcRect r="2" b="2778"/>
          <a:stretch/>
        </p:blipFill>
        <p:spPr>
          <a:xfrm>
            <a:off x="7675658" y="2093976"/>
            <a:ext cx="3941064" cy="4096512"/>
          </a:xfrm>
          <a:prstGeom prst="rect">
            <a:avLst/>
          </a:prstGeom>
        </p:spPr>
      </p:pic>
    </p:spTree>
    <p:extLst>
      <p:ext uri="{BB962C8B-B14F-4D97-AF65-F5344CB8AC3E}">
        <p14:creationId xmlns:p14="http://schemas.microsoft.com/office/powerpoint/2010/main" val="138102609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872</TotalTime>
  <Words>2580</Words>
  <Application>Microsoft Office PowerPoint</Application>
  <PresentationFormat>Widescreen</PresentationFormat>
  <Paragraphs>112</Paragraphs>
  <Slides>24</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24</vt:i4>
      </vt:variant>
    </vt:vector>
  </HeadingPairs>
  <TitlesOfParts>
    <vt:vector size="31" baseType="lpstr">
      <vt:lpstr>Aptos</vt:lpstr>
      <vt:lpstr>Aptos Display</vt:lpstr>
      <vt:lpstr>Arial</vt:lpstr>
      <vt:lpstr>Georgia</vt:lpstr>
      <vt:lpstr>Times New Roman</vt:lpstr>
      <vt:lpstr>Verdana</vt:lpstr>
      <vt:lpstr>Tema di Office</vt:lpstr>
      <vt:lpstr>STORIA DELLA BORSA</vt:lpstr>
      <vt:lpstr>LE ORIGINI DELLE ATTIVITA BANCARIE</vt:lpstr>
      <vt:lpstr>LE ORIGINI DELLE ATTIVITA BANCARIE</vt:lpstr>
      <vt:lpstr>LE ORIGINI DELLE ATTIVITA BANCARIE</vt:lpstr>
      <vt:lpstr>DOVE E’ NATA LA BORSA: BRUGES O ANVERSA </vt:lpstr>
      <vt:lpstr>DOVE E’ NATA LA BORSA: BRUGES O ANVERSA </vt:lpstr>
      <vt:lpstr>LA NASCITA DELLE PRIME BORSE:  alcune novità </vt:lpstr>
      <vt:lpstr>DOVE NASCONO?</vt:lpstr>
      <vt:lpstr>DI COSA SI OCCUPAVANO?</vt:lpstr>
      <vt:lpstr>DI COSA SI OCCUPAVANO?</vt:lpstr>
      <vt:lpstr>DA CHI ERANO GESTITE?</vt:lpstr>
      <vt:lpstr>IL PRIMATO DELL’INGHILTERRA</vt:lpstr>
      <vt:lpstr>IL PRIMATO DELL’INGHILTERRA</vt:lpstr>
      <vt:lpstr>CRISI DEL’29</vt:lpstr>
      <vt:lpstr>CRISI DEL’29</vt:lpstr>
      <vt:lpstr>CRISI DEL’ 29</vt:lpstr>
      <vt:lpstr>CRISI DEL’29</vt:lpstr>
      <vt:lpstr>CRISI DEL’73</vt:lpstr>
      <vt:lpstr>CRISI DEL’73</vt:lpstr>
      <vt:lpstr>CRISI DEL’73</vt:lpstr>
      <vt:lpstr>CRISI DEL 2008</vt:lpstr>
      <vt:lpstr>CRISI DEL 2008</vt:lpstr>
      <vt:lpstr>CRISI DEL 2008</vt:lpstr>
      <vt:lpstr>CRISI DEL 2008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FILIPPO TORRICELLA</dc:creator>
  <cp:lastModifiedBy>Chiapponi Giuseppe</cp:lastModifiedBy>
  <cp:revision>24</cp:revision>
  <dcterms:created xsi:type="dcterms:W3CDTF">2024-03-29T09:38:42Z</dcterms:created>
  <dcterms:modified xsi:type="dcterms:W3CDTF">2024-06-20T07:56:57Z</dcterms:modified>
</cp:coreProperties>
</file>