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14.xml" ContentType="application/vnd.openxmlformats-officedocument.presentationml.notesSlide+xml"/>
  <Override PartName="/ppt/comments/comment4.xml" ContentType="application/vnd.openxmlformats-officedocument.presentationml.comment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</p:sldIdLst>
  <p:sldSz cx="9144000" cy="6858000" type="screen4x3"/>
  <p:notesSz cx="6797675" cy="99282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olo ciocca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344" autoAdjust="0"/>
  </p:normalViewPr>
  <p:slideViewPr>
    <p:cSldViewPr snapToGrid="0">
      <p:cViewPr varScale="1">
        <p:scale>
          <a:sx n="55" d="100"/>
          <a:sy n="55" d="100"/>
        </p:scale>
        <p:origin x="-18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6-09T14:21:41.670" idx="1">
    <p:pos x="6000" y="0"/>
    <p:text>non direi che non nessun rischio con l'intelligenza artificiale.
prova con un titolo neutro, es
l'intelligenza artificiale ed il cervello umano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6-09T14:24:00.759" idx="2">
    <p:pos x="6000" y="0"/>
    <p:text>non va bene
cambia il problema dell'inferenza lineare
prova con
si supera l'inferenza  lineare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6-09T14:26:40.200" idx="4">
    <p:pos x="6000" y="0"/>
    <p:text>il secondo bullet è incomprensibile: fine manicheismo? inferenza locale ?
o si chiarisce o lo togli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6-09T14:27:09.792" idx="5">
    <p:pos x="6000" y="0"/>
    <p:text>perché in inglese ?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8"/>
            <a:ext cx="4962600" cy="3722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py 1" type="tx">
  <p:cSld name="Blank copy 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comments" Target="../comments/commen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ctrTitle"/>
          </p:nvPr>
        </p:nvSpPr>
        <p:spPr>
          <a:xfrm>
            <a:off x="323528" y="188640"/>
            <a:ext cx="8460300" cy="43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ambria"/>
              <a:buNone/>
            </a:pPr>
            <a:r>
              <a:rPr lang="it-IT" sz="3200" b="0">
                <a:latin typeface="Cambria"/>
                <a:ea typeface="Cambria"/>
                <a:cs typeface="Cambria"/>
                <a:sym typeface="Cambria"/>
              </a:rPr>
              <a:t>Estratto da </a:t>
            </a:r>
            <a:r>
              <a:rPr lang="it-IT" sz="3200">
                <a:latin typeface="Cambria"/>
                <a:ea typeface="Cambria"/>
                <a:cs typeface="Cambria"/>
                <a:sym typeface="Cambria"/>
              </a:rPr>
              <a:t>«</a:t>
            </a:r>
            <a:r>
              <a:rPr lang="it-IT" sz="3200" b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it-IT" sz="3200" i="1">
                <a:latin typeface="Cambria"/>
                <a:ea typeface="Cambria"/>
                <a:cs typeface="Cambria"/>
                <a:sym typeface="Cambria"/>
              </a:rPr>
              <a:t>Democrazia e lavoro nell’era digitale: è possibile trasformare una catastrofe in sogno? </a:t>
            </a:r>
            <a:r>
              <a:rPr lang="it-IT" sz="3200">
                <a:latin typeface="Cambria"/>
                <a:ea typeface="Cambria"/>
                <a:cs typeface="Cambria"/>
                <a:sym typeface="Cambria"/>
              </a:rPr>
              <a:t>» </a:t>
            </a:r>
            <a:br>
              <a:rPr lang="it-IT" sz="3200">
                <a:latin typeface="Cambria"/>
                <a:ea typeface="Cambria"/>
                <a:cs typeface="Cambria"/>
                <a:sym typeface="Cambria"/>
              </a:rPr>
            </a:br>
            <a:r>
              <a:rPr lang="it-IT" sz="3200"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it-IT" sz="3200">
                <a:latin typeface="Cambria"/>
                <a:ea typeface="Cambria"/>
                <a:cs typeface="Cambria"/>
                <a:sym typeface="Cambria"/>
              </a:rPr>
            </a:br>
            <a:r>
              <a:rPr lang="it-IT" sz="3200"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it-IT" sz="3200">
                <a:latin typeface="Cambria"/>
                <a:ea typeface="Cambria"/>
                <a:cs typeface="Cambria"/>
                <a:sym typeface="Cambria"/>
              </a:rPr>
            </a:br>
            <a:r>
              <a:rPr lang="it-IT" sz="3200" b="1">
                <a:latin typeface="Cambria"/>
                <a:ea typeface="Cambria"/>
                <a:cs typeface="Cambria"/>
                <a:sym typeface="Cambria"/>
              </a:rPr>
              <a:t>Mario Rasetti</a:t>
            </a:r>
            <a:r>
              <a:rPr lang="it-IT" sz="3200"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it-IT" sz="3200">
                <a:latin typeface="Cambria"/>
                <a:ea typeface="Cambria"/>
                <a:cs typeface="Cambria"/>
                <a:sym typeface="Cambria"/>
              </a:rPr>
            </a:br>
            <a:r>
              <a:rPr lang="it-IT" sz="3200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Fondazione ISI </a:t>
            </a:r>
            <a:r>
              <a:rPr lang="it-IT" sz="3200">
                <a:latin typeface="Cambria"/>
                <a:ea typeface="Cambria"/>
                <a:cs typeface="Cambria"/>
                <a:sym typeface="Cambria"/>
              </a:rPr>
              <a:t>– </a:t>
            </a:r>
            <a:r>
              <a:rPr lang="it-IT" sz="3200" b="1">
                <a:latin typeface="Cambria"/>
                <a:ea typeface="Cambria"/>
                <a:cs typeface="Cambria"/>
                <a:sym typeface="Cambria"/>
              </a:rPr>
              <a:t>Torino</a:t>
            </a:r>
            <a:r>
              <a:rPr lang="it-IT" sz="3200"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it-IT" sz="3200">
                <a:latin typeface="Cambria"/>
                <a:ea typeface="Cambria"/>
                <a:cs typeface="Cambria"/>
                <a:sym typeface="Cambria"/>
              </a:rPr>
            </a:br>
            <a:r>
              <a:rPr lang="it-IT" sz="3200">
                <a:latin typeface="Cambria"/>
                <a:ea typeface="Cambria"/>
                <a:cs typeface="Cambria"/>
                <a:sym typeface="Cambria"/>
              </a:rPr>
              <a:t>ISI Global Science Foundation – New York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08" name="Shape 108" descr="logo consob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520" y="5373216"/>
            <a:ext cx="1368152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 descr="logo-ISI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52320" y="5396797"/>
            <a:ext cx="1440160" cy="1344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hape 1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92" y="3771"/>
            <a:ext cx="9138308" cy="6854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 rotWithShape="1">
          <a:blip r:embed="rId4">
            <a:alphaModFix/>
          </a:blip>
          <a:srcRect t="2104"/>
          <a:stretch/>
        </p:blipFill>
        <p:spPr>
          <a:xfrm>
            <a:off x="107504" y="2983293"/>
            <a:ext cx="4835732" cy="3758076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/>
          <p:nvPr/>
        </p:nvSpPr>
        <p:spPr>
          <a:xfrm>
            <a:off x="76397" y="-12868"/>
            <a:ext cx="36315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Previsioni: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i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fare per la società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i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come per il clima</a:t>
            </a:r>
            <a:endParaRPr sz="3200" b="1" i="1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27384"/>
            <a:ext cx="9144001" cy="5610212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Shape 185"/>
          <p:cNvSpPr txBox="1"/>
          <p:nvPr/>
        </p:nvSpPr>
        <p:spPr>
          <a:xfrm>
            <a:off x="5029200" y="609600"/>
            <a:ext cx="3212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le tracce digitali</a:t>
            </a:r>
            <a:endParaRPr sz="3200" b="1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86" name="Shape 186"/>
          <p:cNvCxnSpPr/>
          <p:nvPr/>
        </p:nvCxnSpPr>
        <p:spPr>
          <a:xfrm>
            <a:off x="5080000" y="1308100"/>
            <a:ext cx="3915300" cy="0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rotWithShape="0">
              <a:srgbClr val="000000">
                <a:alpha val="34900"/>
              </a:srgbClr>
            </a:outerShdw>
          </a:effectLst>
        </p:spPr>
      </p:cxnSp>
      <p:cxnSp>
        <p:nvCxnSpPr>
          <p:cNvPr id="187" name="Shape 187"/>
          <p:cNvCxnSpPr/>
          <p:nvPr/>
        </p:nvCxnSpPr>
        <p:spPr>
          <a:xfrm>
            <a:off x="5080000" y="1282700"/>
            <a:ext cx="0" cy="3721200"/>
          </a:xfrm>
          <a:prstGeom prst="straightConnector1">
            <a:avLst/>
          </a:prstGeom>
          <a:noFill/>
          <a:ln w="571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rotWithShape="0">
              <a:srgbClr val="000000">
                <a:alpha val="34900"/>
              </a:srgbClr>
            </a:outerShdw>
          </a:effectLst>
        </p:spPr>
      </p:cxnSp>
      <p:sp>
        <p:nvSpPr>
          <p:cNvPr id="188" name="Shape 188"/>
          <p:cNvSpPr txBox="1"/>
          <p:nvPr/>
        </p:nvSpPr>
        <p:spPr>
          <a:xfrm>
            <a:off x="5296981" y="1549400"/>
            <a:ext cx="3634200" cy="14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➢"/>
            </a:pPr>
            <a:r>
              <a:rPr lang="it-IT" sz="22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la storia e il futuro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➢"/>
            </a:pPr>
            <a:r>
              <a:rPr lang="it-IT" sz="22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non riproducibili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➢"/>
            </a:pPr>
            <a:r>
              <a:rPr lang="it-IT" sz="22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contesto limitato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➢"/>
            </a:pPr>
            <a:r>
              <a:rPr lang="it-IT" sz="22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la sfida della protezione </a:t>
            </a:r>
            <a:endParaRPr/>
          </a:p>
        </p:txBody>
      </p:sp>
      <p:sp>
        <p:nvSpPr>
          <p:cNvPr id="189" name="Shape 189"/>
          <p:cNvSpPr txBox="1"/>
          <p:nvPr/>
        </p:nvSpPr>
        <p:spPr>
          <a:xfrm>
            <a:off x="5296981" y="3111500"/>
            <a:ext cx="3788100" cy="17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❑"/>
            </a:pPr>
            <a:r>
              <a:rPr lang="it-IT" sz="22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grande disponibilità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❑"/>
            </a:pPr>
            <a:r>
              <a:rPr lang="it-IT" sz="22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processabili da macchine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❑"/>
            </a:pPr>
            <a:r>
              <a:rPr lang="it-IT" sz="22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multiscala</a:t>
            </a:r>
            <a:endParaRPr sz="2200" b="1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❑"/>
            </a:pPr>
            <a:r>
              <a:rPr lang="it-IT" sz="22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grande copertura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❑"/>
            </a:pPr>
            <a:r>
              <a:rPr lang="it-IT" sz="22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pattern </a:t>
            </a:r>
            <a:endParaRPr sz="2200" b="1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0" name="Shape 190"/>
          <p:cNvSpPr txBox="1"/>
          <p:nvPr/>
        </p:nvSpPr>
        <p:spPr>
          <a:xfrm>
            <a:off x="2260600" y="5805264"/>
            <a:ext cx="48387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dove ci porta il digitale ?</a:t>
            </a:r>
            <a:r>
              <a:rPr lang="it-IT" sz="1800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endParaRPr sz="1800">
              <a:solidFill>
                <a:srgbClr val="FF0000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Shape 2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4904"/>
            <a:ext cx="9143998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/>
          <p:nvPr/>
        </p:nvSpPr>
        <p:spPr>
          <a:xfrm>
            <a:off x="611560" y="3901648"/>
            <a:ext cx="7992900" cy="20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❖"/>
            </a:pPr>
            <a:r>
              <a:rPr lang="it-IT" sz="32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processi &amp; analisi dei flussi </a:t>
            </a:r>
            <a:endParaRPr sz="3200" b="1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❖"/>
            </a:pPr>
            <a:r>
              <a:rPr lang="it-IT" sz="32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servizi sensibili alla localizzazione</a:t>
            </a:r>
            <a:endParaRPr sz="3200" b="1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❖"/>
            </a:pPr>
            <a:r>
              <a:rPr lang="it-IT" sz="32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scienza dell’organizzazione</a:t>
            </a:r>
            <a:endParaRPr sz="3200" b="1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❖"/>
            </a:pPr>
            <a:r>
              <a:rPr lang="it-IT" sz="32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scienze sociali &amp; salute, lavoro, ecc.</a:t>
            </a:r>
            <a:endParaRPr sz="3200" b="1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❖"/>
            </a:pPr>
            <a:r>
              <a:rPr lang="it-IT" sz="32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processi collettivi</a:t>
            </a:r>
            <a:endParaRPr sz="3200" b="1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3" name="Shape 203"/>
          <p:cNvSpPr/>
          <p:nvPr/>
        </p:nvSpPr>
        <p:spPr>
          <a:xfrm>
            <a:off x="611560" y="620688"/>
            <a:ext cx="8002500" cy="1828200"/>
          </a:xfrm>
          <a:prstGeom prst="rect">
            <a:avLst/>
          </a:prstGeom>
          <a:noFill/>
          <a:ln>
            <a:noFill/>
          </a:ln>
          <a:effectLst>
            <a:outerShdw blurRad="537644" dist="25400" dir="5400000" rotWithShape="0">
              <a:srgbClr val="000000">
                <a:alpha val="50199"/>
              </a:srgbClr>
            </a:outerShdw>
          </a:effectLst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400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IoT</a:t>
            </a:r>
            <a:r>
              <a:rPr lang="it-IT" sz="44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: </a:t>
            </a:r>
            <a:r>
              <a:rPr lang="it-IT" sz="4400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I</a:t>
            </a:r>
            <a:r>
              <a:rPr lang="it-IT" sz="44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nternet </a:t>
            </a:r>
            <a:r>
              <a:rPr lang="it-IT" sz="4400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o</a:t>
            </a:r>
            <a:r>
              <a:rPr lang="it-IT" sz="44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f (every)</a:t>
            </a:r>
            <a:r>
              <a:rPr lang="it-IT" sz="4400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T</a:t>
            </a:r>
            <a:r>
              <a:rPr lang="it-IT" sz="44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hings:</a:t>
            </a:r>
            <a:endParaRPr sz="4400" b="1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4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nuove interazioni fra </a:t>
            </a:r>
            <a:endParaRPr sz="4400" b="1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4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persone, oggetti, luoghi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/>
        </p:nvSpPr>
        <p:spPr>
          <a:xfrm>
            <a:off x="192439" y="538768"/>
            <a:ext cx="4554300" cy="23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i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Qualche osservazione: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❖"/>
            </a:pPr>
            <a:r>
              <a:rPr lang="it-IT" sz="2400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La società è un sistema complesso</a:t>
            </a:r>
            <a:endParaRPr sz="240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09" name="Shape 2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4388" y="324275"/>
            <a:ext cx="4039598" cy="2753554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/>
          <p:cNvSpPr txBox="1"/>
          <p:nvPr/>
        </p:nvSpPr>
        <p:spPr>
          <a:xfrm>
            <a:off x="153951" y="2911065"/>
            <a:ext cx="8725800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3335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Noto Sans Symbols"/>
              <a:buNone/>
            </a:pPr>
            <a:endParaRPr sz="600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❖"/>
            </a:pPr>
            <a:r>
              <a:rPr lang="it-IT" sz="2400" b="1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Big Data e Intelligenza Artificiale segnano la fine del </a:t>
            </a:r>
            <a:r>
              <a:rPr lang="it-IT" sz="2400" b="1" dirty="0" smtClean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pensiero lineare, della logica causa-effetto. </a:t>
            </a:r>
            <a:r>
              <a:rPr lang="it-IT" sz="2400" dirty="0" smtClean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La </a:t>
            </a:r>
            <a:r>
              <a:rPr lang="it-IT" sz="24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macchina intelligente perfetta potrebbe avere anche i doveri degli umani? 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❖"/>
            </a:pPr>
            <a:r>
              <a:rPr lang="it-IT" sz="2400" b="1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Sapremo creare nuovi paradigmi etici condivisi</a:t>
            </a:r>
            <a:r>
              <a:rPr lang="it-IT" sz="24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, universali, coerenti che ci permettano di governare un sistema così complesso?  </a:t>
            </a:r>
            <a:endParaRPr sz="2400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Shape 2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0346" y="1484785"/>
            <a:ext cx="2754060" cy="2278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Shape 2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14379" y="1484784"/>
            <a:ext cx="2833885" cy="2279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Shape 2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7094" y="4171825"/>
            <a:ext cx="2747635" cy="2267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14379" y="4182321"/>
            <a:ext cx="2833886" cy="2267107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Shape 219"/>
          <p:cNvSpPr txBox="1"/>
          <p:nvPr/>
        </p:nvSpPr>
        <p:spPr>
          <a:xfrm rot="-5400000">
            <a:off x="-955028" y="3464194"/>
            <a:ext cx="3186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The Human Brain</a:t>
            </a:r>
            <a:endParaRPr sz="2800" b="1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0" name="Shape 220"/>
          <p:cNvSpPr txBox="1"/>
          <p:nvPr/>
        </p:nvSpPr>
        <p:spPr>
          <a:xfrm>
            <a:off x="467544" y="324791"/>
            <a:ext cx="82986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 smtClean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Nelle </a:t>
            </a:r>
            <a:r>
              <a:rPr lang="it-IT" sz="2400" b="1" dirty="0" smtClean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neuroscienze </a:t>
            </a:r>
            <a:r>
              <a:rPr lang="it-IT" sz="2400" b="1" dirty="0" smtClean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alcuni problemi sono noti per essere </a:t>
            </a:r>
            <a:r>
              <a:rPr lang="it-IT" sz="2400" b="1" i="1" dirty="0" smtClean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“non </a:t>
            </a:r>
            <a:r>
              <a:rPr lang="it-IT" sz="2400" b="1" i="1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Turing</a:t>
            </a:r>
            <a:r>
              <a:rPr lang="it-IT" sz="2400" b="1" i="1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it-IT" sz="2400" b="1" i="1" dirty="0" err="1" smtClean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computable</a:t>
            </a:r>
            <a:r>
              <a:rPr lang="it-IT" sz="2400" b="1" i="1" dirty="0" smtClean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”</a:t>
            </a:r>
            <a:r>
              <a:rPr lang="it-IT" sz="2400" b="1" dirty="0" smtClean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; tutti hanno una chiara natura</a:t>
            </a:r>
            <a:r>
              <a:rPr lang="it-IT" sz="2400" b="1" i="1" dirty="0" smtClean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“big data”</a:t>
            </a:r>
            <a:endParaRPr sz="2400" b="1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1" name="Shape 221"/>
          <p:cNvSpPr txBox="1"/>
          <p:nvPr/>
        </p:nvSpPr>
        <p:spPr>
          <a:xfrm>
            <a:off x="7106092" y="3759423"/>
            <a:ext cx="1686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f-MRI Data</a:t>
            </a:r>
            <a:endParaRPr sz="2400" b="1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Shape 2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512" y="-72008"/>
            <a:ext cx="9180511" cy="6957393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Shape 227"/>
          <p:cNvSpPr txBox="1"/>
          <p:nvPr/>
        </p:nvSpPr>
        <p:spPr>
          <a:xfrm>
            <a:off x="1" y="614298"/>
            <a:ext cx="2843700" cy="14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Il tempo è adesso  </a:t>
            </a:r>
            <a:r>
              <a:rPr lang="it-IT" sz="2400" b="1" i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FinTech</a:t>
            </a:r>
            <a:r>
              <a:rPr lang="it-IT" sz="2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mercato, regolazione,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futuro</a:t>
            </a:r>
            <a:endParaRPr sz="2000" b="1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28" name="Shape 228" descr="logo consob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57606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Shape 229" descr="logo-ISI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42440" y="6104467"/>
            <a:ext cx="682181" cy="636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/>
        </p:nvSpPr>
        <p:spPr>
          <a:xfrm>
            <a:off x="468527" y="905193"/>
            <a:ext cx="8223900" cy="4739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400" i="1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La </a:t>
            </a:r>
            <a:r>
              <a:rPr lang="it-IT" sz="4400" b="1" i="1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rivoluzione digitale </a:t>
            </a:r>
            <a:r>
              <a:rPr lang="it-IT" sz="4400" i="1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è in corso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400" i="1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just"/>
            <a:r>
              <a:rPr lang="it-IT" sz="28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Oggi la quantità di dati che produciamo </a:t>
            </a:r>
            <a:r>
              <a:rPr lang="it-IT" sz="2800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raddoppia ogni anno</a:t>
            </a:r>
            <a:r>
              <a:rPr lang="it-IT" sz="28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: nel 2017 abbiamo generato tanti dati quanti nell’intera storia dell’umanità fino al 2016</a:t>
            </a:r>
            <a:r>
              <a:rPr lang="it-IT" sz="2800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r>
              <a:rPr lang="it-IT" sz="2800" dirty="0" smtClean="0">
                <a:solidFill>
                  <a:schemeClr val="tx1"/>
                </a:solidFill>
                <a:latin typeface="Cambria"/>
                <a:cs typeface="Cambria"/>
              </a:rPr>
              <a:t>Con l’</a:t>
            </a:r>
            <a:r>
              <a:rPr lang="it-IT" sz="2800" b="1" dirty="0" err="1" smtClean="0">
                <a:solidFill>
                  <a:schemeClr val="tx1"/>
                </a:solidFill>
                <a:latin typeface="Cambria"/>
                <a:cs typeface="Cambria"/>
              </a:rPr>
              <a:t>IoT</a:t>
            </a:r>
            <a:r>
              <a:rPr lang="it-IT" sz="2800" dirty="0" smtClean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it-IT" sz="2800" dirty="0" smtClean="0">
                <a:solidFill>
                  <a:srgbClr val="FF0000"/>
                </a:solidFill>
                <a:latin typeface="Cambria"/>
                <a:cs typeface="Cambria"/>
              </a:rPr>
              <a:t>entro 5÷7 anni </a:t>
            </a:r>
            <a:r>
              <a:rPr lang="it-IT" sz="2800" dirty="0" smtClean="0">
                <a:solidFill>
                  <a:schemeClr val="tx1"/>
                </a:solidFill>
                <a:latin typeface="Cambria"/>
                <a:cs typeface="Cambria"/>
              </a:rPr>
              <a:t>avremo 150 </a:t>
            </a:r>
            <a:r>
              <a:rPr lang="it-IT" sz="2800" dirty="0" err="1" smtClean="0">
                <a:solidFill>
                  <a:schemeClr val="tx1"/>
                </a:solidFill>
                <a:latin typeface="Cambria"/>
                <a:cs typeface="Cambria"/>
              </a:rPr>
              <a:t>mld</a:t>
            </a:r>
            <a:r>
              <a:rPr lang="it-IT" sz="2800" dirty="0" smtClean="0">
                <a:solidFill>
                  <a:schemeClr val="tx1"/>
                </a:solidFill>
                <a:latin typeface="Cambria"/>
                <a:cs typeface="Cambria"/>
              </a:rPr>
              <a:t> di sensori connessi in rete, 20 volte il numero di persone sulla Terra. Allora </a:t>
            </a:r>
            <a:r>
              <a:rPr lang="it-IT" sz="2800" dirty="0" smtClean="0">
                <a:solidFill>
                  <a:srgbClr val="FF0000"/>
                </a:solidFill>
                <a:latin typeface="Cambria"/>
                <a:cs typeface="Cambria"/>
              </a:rPr>
              <a:t>la quantità di dati raddoppierà ogni 12 ore</a:t>
            </a:r>
            <a:endParaRPr sz="2800" dirty="0">
              <a:solidFill>
                <a:srgbClr val="FF0000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 descr="http://www.lastampa.it/r/Pub/p4/2018/01/30/Tecnologia/Foto/RitagliWeb/DIGITAL_IN_2018_GLOBAL_SNAPSHOT_v01_(1)-kX2E-U11012157740949nHC-1024x576%40LaStampa.i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9632" y="669032"/>
            <a:ext cx="6552729" cy="3076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 descr="http://www.lastampa.it/r/Pub/p4/2018/01/30/Tecnologia/Foto/RitagliWeb/ITALY_-_LOCAL_SNAPSHOT-15240-kX2E-U11012157740949BRG-1024x576%40LaStampa.i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59633" y="3818844"/>
            <a:ext cx="6552727" cy="3010212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1763688" y="14820"/>
            <a:ext cx="73449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Quanto BIG sono i Big Data?</a:t>
            </a:r>
            <a:endParaRPr sz="3200" b="1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899592" y="1347634"/>
            <a:ext cx="3797400" cy="46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Chi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1. Siri</a:t>
            </a:r>
            <a:endParaRPr sz="240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2. Gmail</a:t>
            </a:r>
            <a:endParaRPr sz="240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3. Tesla</a:t>
            </a:r>
            <a:endParaRPr sz="240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4. Amazon</a:t>
            </a:r>
            <a:endParaRPr sz="240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5. Google Now</a:t>
            </a:r>
            <a:endParaRPr sz="240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6. Netflix</a:t>
            </a:r>
            <a:endParaRPr sz="240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7. Google Translate</a:t>
            </a:r>
            <a:endParaRPr sz="240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8. Facebook</a:t>
            </a:r>
            <a:endParaRPr sz="240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9. Google Maps</a:t>
            </a:r>
            <a:endParaRPr sz="240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8" name="Shape 128"/>
          <p:cNvSpPr txBox="1"/>
          <p:nvPr/>
        </p:nvSpPr>
        <p:spPr>
          <a:xfrm>
            <a:off x="4255696" y="1330091"/>
            <a:ext cx="4492800" cy="46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Che Cosa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Chatbots </a:t>
            </a:r>
            <a:endParaRPr sz="2400" b="1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eCommerce &amp; eMarketing</a:t>
            </a:r>
            <a:endParaRPr sz="2400" b="1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Workplace Communications</a:t>
            </a:r>
            <a:endParaRPr sz="2400" b="1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Human Resource Management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Healthcare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Intelligent Cybersecurity</a:t>
            </a:r>
            <a:endParaRPr sz="2400" b="1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Logistics and Supply Chain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Sports betting Industry</a:t>
            </a:r>
            <a:endParaRPr sz="2400" b="1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Streamlined Manufacturing</a:t>
            </a:r>
            <a:endParaRPr sz="2400" b="1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9" name="Shape 129"/>
          <p:cNvSpPr txBox="1"/>
          <p:nvPr/>
        </p:nvSpPr>
        <p:spPr>
          <a:xfrm>
            <a:off x="1187624" y="476672"/>
            <a:ext cx="71700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L’Intelligenza artificiale è già con noi:</a:t>
            </a:r>
            <a:endParaRPr sz="3200" b="1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Shape 1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20558"/>
            <a:ext cx="9144001" cy="616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/>
          <p:nvPr/>
        </p:nvSpPr>
        <p:spPr>
          <a:xfrm>
            <a:off x="323528" y="221739"/>
            <a:ext cx="8838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… ma oggi l’</a:t>
            </a:r>
            <a:r>
              <a:rPr lang="it-IT" sz="2400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AI</a:t>
            </a:r>
            <a:r>
              <a:rPr lang="it-IT" sz="24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 genera piuttosto questo: « </a:t>
            </a:r>
            <a:r>
              <a:rPr lang="it-IT" sz="2400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Is your job at risk?</a:t>
            </a:r>
            <a:r>
              <a:rPr lang="it-IT" sz="24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 » </a:t>
            </a:r>
            <a:endParaRPr sz="240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6" name="Shape 136"/>
          <p:cNvSpPr txBox="1"/>
          <p:nvPr/>
        </p:nvSpPr>
        <p:spPr>
          <a:xfrm>
            <a:off x="3810712" y="6505599"/>
            <a:ext cx="1481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(dati Bloomberg)</a:t>
            </a:r>
            <a:endParaRPr sz="1400" i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526453" y="679635"/>
            <a:ext cx="7429800" cy="8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r>
              <a:rPr lang="it-IT" sz="2800" b="1" i="0" u="none" strike="noStrike" cap="non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Il codice dell’Intelligenza Artificiale</a:t>
            </a:r>
            <a:endParaRPr sz="2800" b="1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1162" y="1638004"/>
            <a:ext cx="6157784" cy="4618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/>
        </p:nvSpPr>
        <p:spPr>
          <a:xfrm>
            <a:off x="538827" y="116632"/>
            <a:ext cx="8121000" cy="5447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dirty="0" smtClean="0">
                <a:solidFill>
                  <a:srgbClr val="FF0000"/>
                </a:solidFill>
                <a:latin typeface="Cambria" pitchFamily="18" charset="0"/>
                <a:ea typeface="Cambria"/>
                <a:cs typeface="Cambria"/>
                <a:sym typeface="Cambria"/>
              </a:rPr>
              <a:t>L’Intelligenza Artificiale e il cervello umano</a:t>
            </a:r>
            <a:endParaRPr sz="2800" b="1" dirty="0">
              <a:solidFill>
                <a:srgbClr val="FF0000"/>
              </a:solidFill>
              <a:latin typeface="Cambria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Il </a:t>
            </a:r>
            <a:r>
              <a:rPr lang="it-IT" sz="2400" b="1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cervello umano</a:t>
            </a:r>
            <a:r>
              <a:rPr lang="it-IT" sz="2400" b="1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sz="2400" b="1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endParaRPr sz="2400" b="1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✓"/>
            </a:pPr>
            <a:r>
              <a:rPr lang="it-IT" sz="2400" b="1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it-IT" sz="24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usa una potenza di 20 watt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✓"/>
            </a:pPr>
            <a:r>
              <a:rPr lang="it-IT" sz="24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ha un potere computazionale enormemente maggiore di quello di qualsiasi super-computer oggi immaginabile (oltre </a:t>
            </a:r>
            <a:r>
              <a:rPr lang="it-IT" sz="2400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Turing</a:t>
            </a:r>
            <a:r>
              <a:rPr lang="it-IT" sz="24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)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endParaRPr sz="2400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✓"/>
            </a:pPr>
            <a:r>
              <a:rPr lang="it-IT" sz="24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è capace in ogni istante di scegliere di utilizzare con efficienza i neuroni che gli servono, mentre gli altri continuano a stimolarsi a vicenda per far sì che esso sia anche </a:t>
            </a:r>
            <a:r>
              <a:rPr lang="it-IT" sz="2400" b="1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predittivo e non solo reattivo. </a:t>
            </a:r>
            <a:endParaRPr sz="2400" b="1" dirty="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idx="1"/>
          </p:nvPr>
        </p:nvSpPr>
        <p:spPr>
          <a:xfrm>
            <a:off x="3268307" y="713500"/>
            <a:ext cx="5799600" cy="3435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218575" bIns="45700" anchor="t" anchorCtr="0">
            <a:noAutofit/>
          </a:bodyPr>
          <a:lstStyle/>
          <a:p>
            <a:pPr marL="445353" lvl="0" indent="-40517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28"/>
              <a:buFont typeface="Noto Sans Symbols"/>
              <a:buChar char="✓"/>
            </a:pPr>
            <a:r>
              <a:rPr lang="it-IT" sz="2100">
                <a:latin typeface="Cambria"/>
                <a:ea typeface="Cambria"/>
                <a:cs typeface="Cambria"/>
                <a:sym typeface="Cambria"/>
              </a:rPr>
              <a:t>un gran numero di componenti (‘agenti’)</a:t>
            </a:r>
            <a:endParaRPr sz="2100">
              <a:latin typeface="Cambria"/>
              <a:ea typeface="Cambria"/>
              <a:cs typeface="Cambria"/>
              <a:sym typeface="Cambria"/>
            </a:endParaRPr>
          </a:p>
          <a:p>
            <a:pPr marL="445353" lvl="0" indent="-405171" algn="l" rtl="0">
              <a:spcBef>
                <a:spcPts val="703"/>
              </a:spcBef>
              <a:spcAft>
                <a:spcPts val="0"/>
              </a:spcAft>
              <a:buClr>
                <a:schemeClr val="lt1"/>
              </a:buClr>
              <a:buSzPts val="1428"/>
              <a:buFont typeface="Noto Sans Symbols"/>
              <a:buChar char="✓"/>
            </a:pPr>
            <a:r>
              <a:rPr lang="it-IT" sz="2100">
                <a:latin typeface="Cambria"/>
                <a:ea typeface="Cambria"/>
                <a:cs typeface="Cambria"/>
                <a:sym typeface="Cambria"/>
              </a:rPr>
              <a:t>interazioni fra gli agenti</a:t>
            </a:r>
            <a:endParaRPr sz="2100">
              <a:latin typeface="Cambria"/>
              <a:ea typeface="Cambria"/>
              <a:cs typeface="Cambria"/>
              <a:sym typeface="Cambria"/>
            </a:endParaRPr>
          </a:p>
          <a:p>
            <a:pPr marL="445353" lvl="0" indent="-405171" algn="l" rtl="0">
              <a:spcBef>
                <a:spcPts val="703"/>
              </a:spcBef>
              <a:spcAft>
                <a:spcPts val="0"/>
              </a:spcAft>
              <a:buClr>
                <a:schemeClr val="lt1"/>
              </a:buClr>
              <a:buSzPts val="1428"/>
              <a:buFont typeface="Noto Sans Symbols"/>
              <a:buChar char="✓"/>
            </a:pPr>
            <a:r>
              <a:rPr lang="it-IT" sz="2100">
                <a:latin typeface="Cambria"/>
                <a:ea typeface="Cambria"/>
                <a:cs typeface="Cambria"/>
                <a:sym typeface="Cambria"/>
              </a:rPr>
              <a:t>strutture gerarchiche multi-scala</a:t>
            </a:r>
            <a:endParaRPr sz="2100">
              <a:latin typeface="Cambria"/>
              <a:ea typeface="Cambria"/>
              <a:cs typeface="Cambria"/>
              <a:sym typeface="Cambria"/>
            </a:endParaRPr>
          </a:p>
          <a:p>
            <a:pPr marL="445353" lvl="0" indent="-405171" algn="l" rtl="0">
              <a:spcBef>
                <a:spcPts val="703"/>
              </a:spcBef>
              <a:spcAft>
                <a:spcPts val="0"/>
              </a:spcAft>
              <a:buClr>
                <a:schemeClr val="lt1"/>
              </a:buClr>
              <a:buSzPts val="1428"/>
              <a:buFont typeface="Noto Sans Symbols"/>
              <a:buChar char="✓"/>
            </a:pPr>
            <a:r>
              <a:rPr lang="it-IT" sz="2100">
                <a:latin typeface="Cambria"/>
                <a:ea typeface="Cambria"/>
                <a:cs typeface="Cambria"/>
                <a:sym typeface="Cambria"/>
              </a:rPr>
              <a:t>accoppiamento fra scale (tempo, spazio)  </a:t>
            </a:r>
            <a:endParaRPr sz="2100">
              <a:latin typeface="Cambria"/>
              <a:ea typeface="Cambria"/>
              <a:cs typeface="Cambria"/>
              <a:sym typeface="Cambria"/>
            </a:endParaRPr>
          </a:p>
          <a:p>
            <a:pPr marL="445353" lvl="0" indent="-405171" algn="l" rtl="0">
              <a:spcBef>
                <a:spcPts val="703"/>
              </a:spcBef>
              <a:spcAft>
                <a:spcPts val="0"/>
              </a:spcAft>
              <a:buClr>
                <a:schemeClr val="lt1"/>
              </a:buClr>
              <a:buSzPts val="1428"/>
              <a:buFont typeface="Noto Sans Symbols"/>
              <a:buChar char="✓"/>
            </a:pPr>
            <a:r>
              <a:rPr lang="it-IT" sz="2100" u="sng">
                <a:latin typeface="Cambria"/>
                <a:ea typeface="Cambria"/>
                <a:cs typeface="Cambria"/>
                <a:sym typeface="Cambria"/>
              </a:rPr>
              <a:t>auto</a:t>
            </a:r>
            <a:r>
              <a:rPr lang="it-IT" sz="2100">
                <a:latin typeface="Cambria"/>
                <a:ea typeface="Cambria"/>
                <a:cs typeface="Cambria"/>
                <a:sym typeface="Cambria"/>
              </a:rPr>
              <a:t>-organizzazione (non c’è</a:t>
            </a:r>
            <a:r>
              <a:rPr lang="it-IT" sz="2100" i="1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it-IT" sz="2100">
                <a:latin typeface="Cambria"/>
                <a:ea typeface="Cambria"/>
                <a:cs typeface="Cambria"/>
                <a:sym typeface="Cambria"/>
              </a:rPr>
              <a:t>‘</a:t>
            </a:r>
            <a:r>
              <a:rPr lang="it-IT" sz="2100" i="1">
                <a:latin typeface="Cambria"/>
                <a:ea typeface="Cambria"/>
                <a:cs typeface="Cambria"/>
                <a:sym typeface="Cambria"/>
              </a:rPr>
              <a:t>blueprint</a:t>
            </a:r>
            <a:r>
              <a:rPr lang="it-IT" sz="2100">
                <a:latin typeface="Cambria"/>
                <a:ea typeface="Cambria"/>
                <a:cs typeface="Cambria"/>
                <a:sym typeface="Cambria"/>
              </a:rPr>
              <a:t>’)</a:t>
            </a:r>
            <a:endParaRPr sz="2100">
              <a:latin typeface="Cambria"/>
              <a:ea typeface="Cambria"/>
              <a:cs typeface="Cambria"/>
              <a:sym typeface="Cambria"/>
            </a:endParaRPr>
          </a:p>
          <a:p>
            <a:pPr marL="445353" lvl="0" indent="-405171" algn="l" rtl="0">
              <a:spcBef>
                <a:spcPts val="703"/>
              </a:spcBef>
              <a:spcAft>
                <a:spcPts val="0"/>
              </a:spcAft>
              <a:buClr>
                <a:schemeClr val="lt1"/>
              </a:buClr>
              <a:buSzPts val="1428"/>
              <a:buFont typeface="Noto Sans Symbols"/>
              <a:buChar char="✓"/>
            </a:pPr>
            <a:r>
              <a:rPr lang="it-IT" sz="2100">
                <a:latin typeface="Cambria"/>
                <a:ea typeface="Cambria"/>
                <a:cs typeface="Cambria"/>
                <a:sym typeface="Cambria"/>
              </a:rPr>
              <a:t>proprietà emergenti</a:t>
            </a:r>
            <a:endParaRPr sz="2100">
              <a:latin typeface="Cambria"/>
              <a:ea typeface="Cambria"/>
              <a:cs typeface="Cambria"/>
              <a:sym typeface="Cambria"/>
            </a:endParaRPr>
          </a:p>
          <a:p>
            <a:pPr marL="445353" lvl="0" indent="-405171" algn="l" rtl="0">
              <a:spcBef>
                <a:spcPts val="703"/>
              </a:spcBef>
              <a:spcAft>
                <a:spcPts val="0"/>
              </a:spcAft>
              <a:buClr>
                <a:schemeClr val="lt1"/>
              </a:buClr>
              <a:buSzPts val="1428"/>
              <a:buFont typeface="Noto Sans Symbols"/>
              <a:buChar char="✓"/>
            </a:pPr>
            <a:r>
              <a:rPr lang="it-IT" sz="2100">
                <a:latin typeface="Cambria"/>
                <a:ea typeface="Cambria"/>
                <a:cs typeface="Cambria"/>
                <a:sym typeface="Cambria"/>
              </a:rPr>
              <a:t>“complesso” è molto </a:t>
            </a:r>
            <a:r>
              <a:rPr lang="it-IT" sz="2100" u="sng">
                <a:latin typeface="Cambria"/>
                <a:ea typeface="Cambria"/>
                <a:cs typeface="Cambria"/>
                <a:sym typeface="Cambria"/>
              </a:rPr>
              <a:t>più</a:t>
            </a:r>
            <a:r>
              <a:rPr lang="it-IT" sz="2100">
                <a:latin typeface="Cambria"/>
                <a:ea typeface="Cambria"/>
                <a:cs typeface="Cambria"/>
                <a:sym typeface="Cambria"/>
              </a:rPr>
              <a:t> che “complicato”</a:t>
            </a:r>
            <a:endParaRPr sz="2100">
              <a:latin typeface="Cambria"/>
              <a:ea typeface="Cambria"/>
              <a:cs typeface="Cambria"/>
              <a:sym typeface="Cambria"/>
            </a:endParaRPr>
          </a:p>
          <a:p>
            <a:pPr marL="445353" lvl="0" indent="-405171" algn="l" rtl="0">
              <a:spcBef>
                <a:spcPts val="703"/>
              </a:spcBef>
              <a:spcAft>
                <a:spcPts val="0"/>
              </a:spcAft>
              <a:buClr>
                <a:schemeClr val="lt1"/>
              </a:buClr>
              <a:buSzPts val="1428"/>
              <a:buFont typeface="Noto Sans Symbols"/>
              <a:buChar char="✓"/>
            </a:pPr>
            <a:r>
              <a:rPr lang="it-IT" sz="2100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nel ‘</a:t>
            </a:r>
            <a:r>
              <a:rPr lang="it-IT" sz="2100" b="1" u="sng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più</a:t>
            </a:r>
            <a:r>
              <a:rPr lang="it-IT" sz="2100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’ sta la differenza</a:t>
            </a:r>
            <a:endParaRPr/>
          </a:p>
          <a:p>
            <a:pPr marL="445353" lvl="0" indent="-405171" algn="l" rtl="0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lang="it-IT" sz="2000">
                <a:latin typeface="Cambria"/>
                <a:ea typeface="Cambria"/>
                <a:cs typeface="Cambria"/>
                <a:sym typeface="Cambria"/>
              </a:rPr>
              <a:t>	</a:t>
            </a:r>
            <a:endParaRPr sz="2100"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5" name="Shape 155"/>
          <p:cNvSpPr/>
          <p:nvPr/>
        </p:nvSpPr>
        <p:spPr>
          <a:xfrm>
            <a:off x="4365252" y="4725144"/>
            <a:ext cx="3507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30025" bIns="0" anchor="t" anchorCtr="0">
            <a:spAutoFit/>
          </a:bodyPr>
          <a:lstStyle/>
          <a:p>
            <a:pPr marL="445353" marR="0" lvl="0" indent="-252771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endParaRPr sz="2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0181" marR="0" lvl="0" indent="0" algn="l" rtl="0">
              <a:spcBef>
                <a:spcPts val="703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0181" marR="0" lvl="0" indent="0" algn="l" rtl="0">
              <a:spcBef>
                <a:spcPts val="703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0181" marR="0" lvl="0" indent="0" algn="l" rtl="0">
              <a:spcBef>
                <a:spcPts val="703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1382867" y="0"/>
            <a:ext cx="6669600" cy="6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La Scienza dei Sistemi Complessi </a:t>
            </a:r>
            <a:endParaRPr sz="3200" b="1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57" name="Shape 1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494" y="1099991"/>
            <a:ext cx="1487505" cy="993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494" y="2226442"/>
            <a:ext cx="2565400" cy="1853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5281" y="4283721"/>
            <a:ext cx="3099838" cy="1859903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/>
          <p:nvPr/>
        </p:nvSpPr>
        <p:spPr>
          <a:xfrm>
            <a:off x="3491880" y="4437112"/>
            <a:ext cx="4896600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59753" marR="0" lvl="2" indent="-405171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Noto Sans Symbols"/>
              <a:buChar char="❖"/>
            </a:pPr>
            <a:r>
              <a:rPr lang="it-IT" sz="2100" b="0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è la fine del pensiero lineare</a:t>
            </a:r>
            <a:endParaRPr sz="2100" b="0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359753" marR="0" lvl="2" indent="-405171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Noto Sans Symbols"/>
              <a:buChar char="❖"/>
            </a:pPr>
            <a:r>
              <a:rPr lang="it-IT" sz="2100" b="0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è un approccio sistemico a tutta la realtà</a:t>
            </a:r>
            <a:endParaRPr sz="2100" b="0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359753" marR="0" lvl="2" indent="-405171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Noto Sans Symbols"/>
              <a:buChar char="❖"/>
            </a:pPr>
            <a:r>
              <a:rPr lang="it-IT" sz="2100" dirty="0" smtClean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s</a:t>
            </a:r>
            <a:r>
              <a:rPr lang="it-IT" sz="2100" b="0" i="0" u="none" strike="noStrike" cap="none" dirty="0" smtClean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i supera l’ </a:t>
            </a:r>
            <a:r>
              <a:rPr lang="it-IT" sz="2100" b="1" i="0" u="none" strike="noStrike" cap="none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inferenza </a:t>
            </a:r>
            <a:r>
              <a:rPr lang="it-IT" sz="2100" b="1" i="0" u="none" strike="noStrike" cap="none" dirty="0" smtClean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causale</a:t>
            </a:r>
          </a:p>
          <a:p>
            <a:pPr marL="1359753" marR="0" lvl="2" indent="-405171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Noto Sans Symbols"/>
              <a:buChar char="❖"/>
            </a:pPr>
            <a:r>
              <a:rPr lang="it-IT" sz="2100" b="0" i="0" u="none" strike="noStrike" cap="none" dirty="0" smtClean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è </a:t>
            </a:r>
            <a:r>
              <a:rPr lang="it-IT" sz="2100" b="0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basata sui </a:t>
            </a:r>
            <a:r>
              <a:rPr lang="it-IT" sz="2100" b="1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dati</a:t>
            </a:r>
            <a:endParaRPr sz="21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1" name="Shape 161"/>
          <p:cNvSpPr/>
          <p:nvPr/>
        </p:nvSpPr>
        <p:spPr>
          <a:xfrm>
            <a:off x="3732019" y="5157192"/>
            <a:ext cx="624000" cy="341100"/>
          </a:xfrm>
          <a:prstGeom prst="rightArrow">
            <a:avLst>
              <a:gd name="adj1" fmla="val 41509"/>
              <a:gd name="adj2" fmla="val 55035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/>
        </p:nvSpPr>
        <p:spPr>
          <a:xfrm>
            <a:off x="475163" y="60829"/>
            <a:ext cx="7841400" cy="7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57775" bIns="0" anchor="ctr" anchorCtr="0">
            <a:noAutofit/>
          </a:bodyPr>
          <a:lstStyle/>
          <a:p>
            <a:pPr marL="5715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u="sng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La metodologia della </a:t>
            </a:r>
            <a:r>
              <a:rPr lang="it-IT" sz="2800" b="1" i="1" u="sng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Data Science</a:t>
            </a:r>
            <a:endParaRPr sz="2800" b="1" i="1" u="sng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7" name="Shape 167"/>
          <p:cNvSpPr/>
          <p:nvPr/>
        </p:nvSpPr>
        <p:spPr>
          <a:xfrm>
            <a:off x="472236" y="1579885"/>
            <a:ext cx="3180900" cy="2448600"/>
          </a:xfrm>
          <a:prstGeom prst="roundRect">
            <a:avLst>
              <a:gd name="adj" fmla="val 7500"/>
            </a:avLst>
          </a:prstGeom>
          <a:solidFill>
            <a:srgbClr val="00B0F0">
              <a:alpha val="60000"/>
            </a:srgbClr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57775" bIns="0" anchor="ctr" anchorCtr="0">
            <a:noAutofit/>
          </a:bodyPr>
          <a:lstStyle/>
          <a:p>
            <a:pPr marL="5715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</a:t>
            </a:r>
            <a:r>
              <a:rPr lang="it-IT" sz="28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modelli di</a:t>
            </a:r>
            <a:endParaRPr sz="2800" b="1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5715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sistemi</a:t>
            </a:r>
            <a:endParaRPr sz="2800" b="1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5715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complessi</a:t>
            </a:r>
            <a:endParaRPr sz="2800" b="1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8" name="Shape 168"/>
          <p:cNvSpPr/>
          <p:nvPr/>
        </p:nvSpPr>
        <p:spPr>
          <a:xfrm>
            <a:off x="2545324" y="1699251"/>
            <a:ext cx="6075900" cy="2206200"/>
          </a:xfrm>
          <a:prstGeom prst="roundRect">
            <a:avLst>
              <a:gd name="adj" fmla="val 10065"/>
            </a:avLst>
          </a:prstGeom>
          <a:solidFill>
            <a:schemeClr val="lt1">
              <a:alpha val="60000"/>
            </a:schemeClr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57775" bIns="0" anchor="t" anchorCtr="0">
            <a:noAutofit/>
          </a:bodyPr>
          <a:lstStyle/>
          <a:p>
            <a:pPr marL="5715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/>
          </a:p>
          <a:p>
            <a:pPr marL="5715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it-IT" sz="26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it-IT" sz="28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‘machine learning’</a:t>
            </a:r>
            <a:endParaRPr/>
          </a:p>
          <a:p>
            <a:pPr marL="5715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‘data mining’</a:t>
            </a:r>
            <a:endParaRPr/>
          </a:p>
          <a:p>
            <a:pPr marL="5715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‘processo linguaggi naturali’ </a:t>
            </a:r>
            <a:endParaRPr/>
          </a:p>
          <a:p>
            <a:pPr marL="5715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‘topologia dei dati’</a:t>
            </a:r>
            <a:endParaRPr sz="2800" b="1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472236" y="4185200"/>
            <a:ext cx="8149200" cy="787500"/>
          </a:xfrm>
          <a:prstGeom prst="roundRect">
            <a:avLst>
              <a:gd name="adj" fmla="val 24190"/>
            </a:avLst>
          </a:prstGeom>
          <a:solidFill>
            <a:srgbClr val="00B0F0">
              <a:alpha val="60000"/>
            </a:srgbClr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57775" bIns="0" anchor="ctr" anchorCtr="0">
            <a:noAutofit/>
          </a:bodyPr>
          <a:lstStyle/>
          <a:p>
            <a:pPr marL="5715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6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    </a:t>
            </a:r>
            <a:r>
              <a:rPr lang="it-IT" sz="26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it-IT" sz="28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infrastrutture IT (</a:t>
            </a:r>
            <a:r>
              <a:rPr lang="it-IT" sz="2800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oltre</a:t>
            </a:r>
            <a:r>
              <a:rPr lang="it-IT" sz="2800" b="1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it-IT" sz="28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lo </a:t>
            </a:r>
            <a:r>
              <a:rPr lang="it-IT" sz="28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stato dell’arte …)</a:t>
            </a:r>
            <a:endParaRPr sz="2800" b="1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467544" y="781269"/>
            <a:ext cx="8136900" cy="689100"/>
          </a:xfrm>
          <a:prstGeom prst="roundRect">
            <a:avLst>
              <a:gd name="adj" fmla="val 24190"/>
            </a:avLst>
          </a:prstGeom>
          <a:solidFill>
            <a:srgbClr val="00B0F0">
              <a:alpha val="60000"/>
            </a:srgbClr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57775" bIns="0" anchor="ctr" anchorCtr="0">
            <a:noAutofit/>
          </a:bodyPr>
          <a:lstStyle/>
          <a:p>
            <a:pPr marL="5715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it-IT" sz="28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scenari &amp; decisioni: l’analisi del rischio</a:t>
            </a:r>
            <a:r>
              <a:rPr lang="it-IT" sz="2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sz="26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1" name="Shape 171"/>
          <p:cNvSpPr/>
          <p:nvPr/>
        </p:nvSpPr>
        <p:spPr>
          <a:xfrm>
            <a:off x="145194" y="5173095"/>
            <a:ext cx="8889600" cy="12711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1FADCC"/>
              </a:gs>
              <a:gs pos="17000">
                <a:srgbClr val="1FADCC"/>
              </a:gs>
              <a:gs pos="58000">
                <a:srgbClr val="71A25F">
                  <a:alpha val="81960"/>
                </a:srgbClr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glow rad="70000">
              <a:srgbClr val="C0E9FB">
                <a:alpha val="49803"/>
              </a:srgbClr>
            </a:glow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Dati</a:t>
            </a:r>
            <a:r>
              <a:rPr lang="it-IT" sz="2800" b="1">
                <a:solidFill>
                  <a:schemeClr val="dk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it-IT" sz="2400" b="1">
                <a:solidFill>
                  <a:schemeClr val="dk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ambria"/>
                <a:ea typeface="Cambria"/>
                <a:cs typeface="Cambria"/>
                <a:sym typeface="Cambria"/>
              </a:rPr>
              <a:t>→</a:t>
            </a:r>
            <a:r>
              <a:rPr lang="it-IT" sz="2800" b="1">
                <a:solidFill>
                  <a:schemeClr val="dk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it-IT" sz="28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Realtà Virtuale</a:t>
            </a:r>
            <a:r>
              <a:rPr lang="it-IT" sz="2800" b="1">
                <a:solidFill>
                  <a:schemeClr val="dk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it-IT" sz="2400" b="1">
                <a:solidFill>
                  <a:schemeClr val="dk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ambria"/>
                <a:ea typeface="Cambria"/>
                <a:cs typeface="Cambria"/>
                <a:sym typeface="Cambria"/>
              </a:rPr>
              <a:t>→</a:t>
            </a:r>
            <a:r>
              <a:rPr lang="it-IT" sz="2800" b="1">
                <a:solidFill>
                  <a:schemeClr val="dk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it-IT" sz="28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Simulazione </a:t>
            </a:r>
            <a:r>
              <a:rPr lang="it-IT" sz="2400" b="1">
                <a:solidFill>
                  <a:schemeClr val="dk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ambria"/>
                <a:ea typeface="Cambria"/>
                <a:cs typeface="Cambria"/>
                <a:sym typeface="Cambria"/>
              </a:rPr>
              <a:t>→</a:t>
            </a:r>
            <a:r>
              <a:rPr lang="it-IT" sz="2800" b="1">
                <a:solidFill>
                  <a:schemeClr val="dk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it-IT" sz="2800" b="1">
                <a:solidFill>
                  <a:srgbClr val="212121"/>
                </a:solidFill>
                <a:latin typeface="Cambria"/>
                <a:ea typeface="Cambria"/>
                <a:cs typeface="Cambria"/>
                <a:sym typeface="Cambria"/>
              </a:rPr>
              <a:t>Predizioni</a:t>
            </a:r>
            <a:endParaRPr sz="2800" b="1">
              <a:solidFill>
                <a:srgbClr val="21212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72" name="Shape 1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5324" y="2268533"/>
            <a:ext cx="1107693" cy="998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39</TotalTime>
  <Words>534</Words>
  <Application>Microsoft Office PowerPoint</Application>
  <PresentationFormat>Presentazione su schermo (4:3)</PresentationFormat>
  <Paragraphs>111</Paragraphs>
  <Slides>15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Viale</vt:lpstr>
      <vt:lpstr>Estratto da « Democrazia e lavoro nell’era digitale: è possibile trasformare una catastrofe in sogno? »    Mario Rasetti Fondazione ISI – Torino ISI Global Science Foundation – New York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Estratto da « Democrazia e lavoro nell’era digitale: è possibile trasformare una catastrofe in sogno? »    Mario Rasetti Fondazione ISI – Torino ISI Global Science Foundation – New York</dc:title>
  <dc:creator>Cataldo Federico (Terna)</dc:creator>
  <cp:lastModifiedBy>SA-ISP-SEP</cp:lastModifiedBy>
  <cp:revision>10</cp:revision>
  <dcterms:modified xsi:type="dcterms:W3CDTF">2018-06-09T22:40:20Z</dcterms:modified>
</cp:coreProperties>
</file>