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58" r:id="rId4"/>
    <p:sldId id="259" r:id="rId5"/>
    <p:sldId id="262" r:id="rId6"/>
    <p:sldId id="261" r:id="rId7"/>
    <p:sldId id="263"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4" r:id="rId26"/>
    <p:sldId id="265" r:id="rId27"/>
    <p:sldId id="267" r:id="rId28"/>
    <p:sldId id="293" r:id="rId29"/>
    <p:sldId id="286" r:id="rId30"/>
    <p:sldId id="289" r:id="rId31"/>
    <p:sldId id="266" r:id="rId32"/>
    <p:sldId id="268" r:id="rId33"/>
    <p:sldId id="287" r:id="rId34"/>
    <p:sldId id="288" r:id="rId35"/>
    <p:sldId id="290" r:id="rId36"/>
    <p:sldId id="294" r:id="rId37"/>
    <p:sldId id="295" r:id="rId38"/>
    <p:sldId id="296" r:id="rId39"/>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zione predefinita" id="{2F7613FA-3591-4C0C-AD0C-8A70E86237B9}">
          <p14:sldIdLst>
            <p14:sldId id="256"/>
            <p14:sldId id="297"/>
            <p14:sldId id="258"/>
            <p14:sldId id="259"/>
            <p14:sldId id="262"/>
            <p14:sldId id="261"/>
            <p14:sldId id="263"/>
            <p14:sldId id="269"/>
            <p14:sldId id="270"/>
            <p14:sldId id="271"/>
            <p14:sldId id="272"/>
            <p14:sldId id="273"/>
            <p14:sldId id="274"/>
            <p14:sldId id="275"/>
            <p14:sldId id="276"/>
            <p14:sldId id="277"/>
            <p14:sldId id="278"/>
            <p14:sldId id="279"/>
            <p14:sldId id="280"/>
            <p14:sldId id="281"/>
            <p14:sldId id="282"/>
            <p14:sldId id="283"/>
            <p14:sldId id="284"/>
            <p14:sldId id="285"/>
          </p14:sldIdLst>
        </p14:section>
        <p14:section name="Pagine di approfondimento" id="{D0384888-DD39-463A-BA5E-74C5E0393CE7}">
          <p14:sldIdLst>
            <p14:sldId id="264"/>
            <p14:sldId id="265"/>
            <p14:sldId id="267"/>
            <p14:sldId id="293"/>
            <p14:sldId id="286"/>
            <p14:sldId id="289"/>
            <p14:sldId id="266"/>
            <p14:sldId id="268"/>
            <p14:sldId id="287"/>
            <p14:sldId id="288"/>
            <p14:sldId id="290"/>
            <p14:sldId id="294"/>
            <p14:sldId id="295"/>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0"/>
  </p:normalViewPr>
  <p:slideViewPr>
    <p:cSldViewPr>
      <p:cViewPr varScale="1">
        <p:scale>
          <a:sx n="99" d="100"/>
          <a:sy n="99" d="100"/>
        </p:scale>
        <p:origin x="-126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8" name="Slide Number Placeholder 7"/>
          <p:cNvSpPr>
            <a:spLocks noGrp="1"/>
          </p:cNvSpPr>
          <p:nvPr>
            <p:ph type="sldNum" sz="quarter" idx="11"/>
          </p:nvPr>
        </p:nvSpPr>
        <p:spPr/>
        <p:txBody>
          <a:bodyPr/>
          <a:lstStyle/>
          <a:p>
            <a:fld id="{DC054DCE-54B5-4681-9C45-8CDB33AE3ED6}" type="slidenum">
              <a:rPr lang="it-IT" smtClean="0"/>
              <a:pPr/>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C054DCE-54B5-4681-9C45-8CDB33AE3ED6}" type="slidenum">
              <a:rPr lang="it-IT" smtClean="0"/>
              <a:pPr/>
              <a:t>‹N›</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C054DCE-54B5-4681-9C45-8CDB33AE3ED6}" type="slidenum">
              <a:rPr lang="it-IT" smtClean="0"/>
              <a:pPr/>
              <a:t>‹N›</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C054DCE-54B5-4681-9C45-8CDB33AE3ED6}" type="slidenum">
              <a:rPr lang="it-IT" smtClean="0"/>
              <a:pPr/>
              <a:t>‹N›</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C6C451B-5010-418C-A779-FB74234B97D0}" type="datetimeFigureOut">
              <a:rPr lang="it-IT" smtClean="0"/>
              <a:pPr/>
              <a:t>01/07/2015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C054DCE-54B5-4681-9C45-8CDB33AE3ED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C6C451B-5010-418C-A779-FB74234B97D0}" type="datetimeFigureOut">
              <a:rPr lang="it-IT" smtClean="0"/>
              <a:pPr/>
              <a:t>01/07/2015</a:t>
            </a:fld>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C054DCE-54B5-4681-9C45-8CDB33AE3ED6}" type="slidenum">
              <a:rPr lang="it-IT" smtClean="0"/>
              <a:pPr/>
              <a:t>‹N›</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consob.it/main/documenti/Regolamentazione/normativa/reg18592.htm" TargetMode="Externa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consob.it/main/documenti/Regolamentazione/normativa/reg18592.htm" TargetMode="Externa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3.xml"/><Relationship Id="rId5" Type="http://schemas.microsoft.com/office/2007/relationships/hdphoto" Target="../media/hdphoto4.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hyperlink" Target="http://startup.registroimprese.it/" TargetMode="External"/><Relationship Id="rId2" Type="http://schemas.openxmlformats.org/officeDocument/2006/relationships/hyperlink" Target="http://www.consob.it/main/trasversale/risparmiatori/investor/crowdfunding/index.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consob.it/main/documenti/Regolamentazione/normativa/reg18592.ht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onsob.it/main/documenti/Regolamentazione/normativa/reg16190.htm" TargetMode="External"/><Relationship Id="rId2" Type="http://schemas.openxmlformats.org/officeDocument/2006/relationships/hyperlink" Target="http://www.consob.it/main/documenti/Regolamentazione/normativa_ln/dlgs58_1998.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1.xml"/><Relationship Id="rId7" Type="http://schemas.openxmlformats.org/officeDocument/2006/relationships/slide" Target="slide11.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hyperlink" Target="http://www.consob.it/main/documenti/Regolamentazione/normativa_ln/dlgs58_1998.htm" TargetMode="External"/><Relationship Id="rId5" Type="http://schemas.openxmlformats.org/officeDocument/2006/relationships/slide" Target="slide25.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slide" Target="slide29.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28.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0.xml"/><Relationship Id="rId7" Type="http://schemas.openxmlformats.org/officeDocument/2006/relationships/slide" Target="slide22.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5.xml"/><Relationship Id="rId4" Type="http://schemas.openxmlformats.org/officeDocument/2006/relationships/slide" Target="slide12.xml"/><Relationship Id="rId9" Type="http://schemas.openxmlformats.org/officeDocument/2006/relationships/hyperlink" Target="http://www.consob.it/main/documenti/Regolamentazione/normativa_ln/dlgs58_1998.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hyperlink" Target="http://eur-lex.europa.eu/legal-content/IT/TXT/?uri=CELEX:32003H0361"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normattiva.it/uri-res/N2Ls?urn:nir:stato:legge:1981-11-24;689" TargetMode="Externa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9.xml"/><Relationship Id="rId1" Type="http://schemas.openxmlformats.org/officeDocument/2006/relationships/slideLayout" Target="../slideLayouts/slideLayout1.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hyperlink" Target="http://www.consob.it/main/documenti/Regolamentazione/normativa_ln/dlgs58_1998.htm" TargetMode="External"/><Relationship Id="rId2" Type="http://schemas.openxmlformats.org/officeDocument/2006/relationships/slide" Target="slide34.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consob.it/main/documenti/Regolamentazione/normativa_ln/dlgs58_1998.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hyperlink" Target="http://www.normattiva.it/uri-res/N2Ls?urn:nir:stato:decreto.legge:2012-10-18;179" TargetMode="External"/><Relationship Id="rId4" Type="http://schemas.openxmlformats.org/officeDocument/2006/relationships/hyperlink" Target="http://www.consob.it/main/documenti/Regolamentazione/normativa_ln/dlgs58_1998.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t.tesoro.it/export/sites/sitodt/modules/documenti_it/regolamentazione_bancaria_finanziaria/regolamentazione_bancaria_finanziaria/DECRETO_11_novembre_2011_n_236.pdf" TargetMode="External"/><Relationship Id="rId2" Type="http://schemas.openxmlformats.org/officeDocument/2006/relationships/hyperlink" Target="http://www.consob.it/main/documenti/Regolamentazione/normativa/reg16190.ht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ob.it/web/area-pubblica/gestori-equity-crowdfunding" TargetMode="External"/><Relationship Id="rId2" Type="http://schemas.openxmlformats.org/officeDocument/2006/relationships/hyperlink" Target="http://www.consob.it/main/documenti/Regolamentazione/normativa/reg18592.htm" TargetMode="Externa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udiolegalechiarabenelli.it/images/diritto_marittimo.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artisticCrisscrossEtching trans="100000" pressure="50"/>
                    </a14:imgEffect>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3644900" y="5723959"/>
            <a:ext cx="1763087" cy="108325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423651" y="1452195"/>
            <a:ext cx="8136904" cy="5109091"/>
          </a:xfrm>
          <a:prstGeom prst="rect">
            <a:avLst/>
          </a:prstGeom>
          <a:noFill/>
        </p:spPr>
        <p:txBody>
          <a:bodyPr wrap="square" rtlCol="0">
            <a:spAutoFit/>
          </a:bodyPr>
          <a:lstStyle/>
          <a:p>
            <a:pPr algn="ctr"/>
            <a:r>
              <a:rPr lang="it-IT" sz="1200" b="1" dirty="0" smtClean="0">
                <a:solidFill>
                  <a:srgbClr val="002060"/>
                </a:solidFill>
              </a:rPr>
              <a:t>Questo documento contiene le principali norme che regolano la gestione di portali per la raccolta di capitali per le </a:t>
            </a:r>
            <a:r>
              <a:rPr lang="it-IT" sz="1200" b="1" i="1" dirty="0" smtClean="0">
                <a:solidFill>
                  <a:srgbClr val="002060"/>
                </a:solidFill>
              </a:rPr>
              <a:t>start-up </a:t>
            </a:r>
            <a:r>
              <a:rPr lang="it-IT" sz="1200" b="1" dirty="0" smtClean="0">
                <a:solidFill>
                  <a:srgbClr val="002060"/>
                </a:solidFill>
              </a:rPr>
              <a:t>innovative, per le PMI innovative </a:t>
            </a:r>
            <a:r>
              <a:rPr lang="it-IT" sz="1200" b="1" dirty="0">
                <a:solidFill>
                  <a:srgbClr val="002060"/>
                </a:solidFill>
              </a:rPr>
              <a:t>e per gli organismi di investimento collettivo del risparmio e per le società di capitali che investono prevalentemente in start-up innovative e in PMI innovative  </a:t>
            </a:r>
            <a:endParaRPr lang="it-IT" sz="1200" b="1" dirty="0" smtClean="0">
              <a:solidFill>
                <a:srgbClr val="002060"/>
              </a:solidFill>
            </a:endParaRPr>
          </a:p>
          <a:p>
            <a:pPr algn="just"/>
            <a:endParaRPr lang="it-IT" sz="1200" dirty="0" smtClean="0">
              <a:solidFill>
                <a:srgbClr val="002060"/>
              </a:solidFill>
            </a:endParaRPr>
          </a:p>
          <a:p>
            <a:pPr algn="ctr"/>
            <a:r>
              <a:rPr lang="it-IT" sz="1200" dirty="0" smtClean="0">
                <a:solidFill>
                  <a:srgbClr val="002060"/>
                </a:solidFill>
              </a:rPr>
              <a:t>In alto a sinistra è indicato se la normativa è di rango </a:t>
            </a:r>
            <a:r>
              <a:rPr lang="it-IT" sz="1200" b="1" i="1" dirty="0" smtClean="0">
                <a:solidFill>
                  <a:srgbClr val="002060"/>
                </a:solidFill>
              </a:rPr>
              <a:t>primario o secondario</a:t>
            </a:r>
            <a:r>
              <a:rPr lang="it-IT" sz="1200" b="1" dirty="0" smtClean="0">
                <a:solidFill>
                  <a:srgbClr val="002060"/>
                </a:solidFill>
              </a:rPr>
              <a:t>.</a:t>
            </a:r>
          </a:p>
          <a:p>
            <a:pPr algn="ctr"/>
            <a:r>
              <a:rPr lang="it-IT" sz="1200" i="1" dirty="0" smtClean="0">
                <a:solidFill>
                  <a:srgbClr val="002060"/>
                </a:solidFill>
                <a:effectLst>
                  <a:outerShdw blurRad="38100" dist="38100" dir="2700000" algn="tl">
                    <a:srgbClr val="000000">
                      <a:alpha val="43137"/>
                    </a:srgbClr>
                  </a:outerShdw>
                </a:effectLst>
              </a:rPr>
              <a:t>I</a:t>
            </a:r>
            <a:r>
              <a:rPr lang="it-IT" sz="1200" dirty="0" smtClean="0">
                <a:solidFill>
                  <a:srgbClr val="002060"/>
                </a:solidFill>
              </a:rPr>
              <a:t> </a:t>
            </a:r>
            <a:r>
              <a:rPr lang="it-IT" sz="1200" i="1" dirty="0" smtClean="0">
                <a:solidFill>
                  <a:srgbClr val="002060"/>
                </a:solidFill>
                <a:effectLst>
                  <a:outerShdw blurRad="38100" dist="38100" dir="2700000" algn="tl">
                    <a:srgbClr val="000000">
                      <a:alpha val="43137"/>
                    </a:srgbClr>
                  </a:outerShdw>
                </a:effectLst>
                <a:hlinkClick r:id="rId4" action="ppaction://hlinksldjump"/>
              </a:rPr>
              <a:t>link</a:t>
            </a:r>
            <a:r>
              <a:rPr lang="it-IT" sz="1200" i="1" dirty="0" smtClean="0">
                <a:solidFill>
                  <a:srgbClr val="002060"/>
                </a:solidFill>
                <a:effectLst>
                  <a:outerShdw blurRad="38100" dist="38100" dir="2700000" algn="tl">
                    <a:srgbClr val="000000">
                      <a:alpha val="43137"/>
                    </a:srgbClr>
                  </a:outerShdw>
                </a:effectLst>
              </a:rPr>
              <a:t> </a:t>
            </a:r>
            <a:r>
              <a:rPr lang="it-IT" sz="1200" dirty="0">
                <a:solidFill>
                  <a:srgbClr val="002060"/>
                </a:solidFill>
              </a:rPr>
              <a:t>(questo ti porta alla </a:t>
            </a:r>
            <a:r>
              <a:rPr lang="it-IT" sz="1200" i="1" dirty="0">
                <a:solidFill>
                  <a:srgbClr val="002060"/>
                </a:solidFill>
              </a:rPr>
              <a:t>slide </a:t>
            </a:r>
            <a:r>
              <a:rPr lang="it-IT" sz="1200" dirty="0">
                <a:solidFill>
                  <a:srgbClr val="002060"/>
                </a:solidFill>
              </a:rPr>
              <a:t>successiva</a:t>
            </a:r>
            <a:r>
              <a:rPr lang="it-IT" sz="1200" dirty="0" smtClean="0">
                <a:solidFill>
                  <a:srgbClr val="002060"/>
                </a:solidFill>
              </a:rPr>
              <a:t>…) </a:t>
            </a:r>
            <a:r>
              <a:rPr lang="it-IT" sz="1200" i="1" dirty="0" smtClean="0">
                <a:solidFill>
                  <a:srgbClr val="002060"/>
                </a:solidFill>
                <a:effectLst>
                  <a:outerShdw blurRad="38100" dist="38100" dir="2700000" algn="tl">
                    <a:srgbClr val="000000">
                      <a:alpha val="43137"/>
                    </a:srgbClr>
                  </a:outerShdw>
                </a:effectLst>
              </a:rPr>
              <a:t>consentono, cliccando con il tasto sinistro del mouse quando compare la mano, di «muoversi» nel documento…</a:t>
            </a:r>
          </a:p>
          <a:p>
            <a:pPr algn="ctr"/>
            <a:endParaRPr lang="it-IT" sz="1200" i="1" dirty="0">
              <a:solidFill>
                <a:srgbClr val="002060"/>
              </a:solidFill>
              <a:effectLst>
                <a:outerShdw blurRad="38100" dist="38100" dir="2700000" algn="tl">
                  <a:srgbClr val="000000">
                    <a:alpha val="43137"/>
                  </a:srgbClr>
                </a:outerShdw>
              </a:effectLst>
            </a:endParaRPr>
          </a:p>
          <a:p>
            <a:pPr algn="ctr"/>
            <a:r>
              <a:rPr lang="it-IT" sz="1200" dirty="0" smtClean="0">
                <a:solidFill>
                  <a:srgbClr val="002060"/>
                </a:solidFill>
              </a:rPr>
              <a:t>Alcuni </a:t>
            </a:r>
            <a:r>
              <a:rPr lang="it-IT" sz="1200" i="1" dirty="0" smtClean="0">
                <a:solidFill>
                  <a:srgbClr val="002060"/>
                </a:solidFill>
                <a:effectLst>
                  <a:outerShdw blurRad="38100" dist="38100" dir="2700000" algn="tl">
                    <a:srgbClr val="000000">
                      <a:alpha val="43137"/>
                    </a:srgbClr>
                  </a:outerShdw>
                </a:effectLst>
                <a:hlinkClick r:id="rId4" action="ppaction://hlinksldjump"/>
              </a:rPr>
              <a:t>link</a:t>
            </a:r>
            <a:r>
              <a:rPr lang="it-IT" sz="1200" i="1" dirty="0" smtClean="0">
                <a:solidFill>
                  <a:srgbClr val="002060"/>
                </a:solidFill>
                <a:effectLst>
                  <a:outerShdw blurRad="38100" dist="38100" dir="2700000" algn="tl">
                    <a:srgbClr val="000000">
                      <a:alpha val="43137"/>
                    </a:srgbClr>
                  </a:outerShdw>
                </a:effectLst>
              </a:rPr>
              <a:t> portano a pagine di approfondimento che contengono la definizione della parola o del sintagma evidenziato o un rinvio normativo contenuto nel documento o in un sito internet.</a:t>
            </a:r>
          </a:p>
          <a:p>
            <a:pPr algn="ctr"/>
            <a:endParaRPr lang="it-IT" sz="1200" i="1" dirty="0" smtClean="0">
              <a:solidFill>
                <a:srgbClr val="002060"/>
              </a:solidFill>
              <a:effectLst>
                <a:outerShdw blurRad="38100" dist="38100" dir="2700000" algn="tl">
                  <a:srgbClr val="000000">
                    <a:alpha val="43137"/>
                  </a:srgbClr>
                </a:outerShdw>
              </a:effectLst>
            </a:endParaRPr>
          </a:p>
          <a:p>
            <a:pPr algn="ctr"/>
            <a:r>
              <a:rPr lang="it-IT" sz="1200" i="1" dirty="0" smtClean="0">
                <a:solidFill>
                  <a:srgbClr val="002060"/>
                </a:solidFill>
                <a:effectLst>
                  <a:outerShdw blurRad="38100" dist="38100" dir="2700000" algn="tl">
                    <a:srgbClr val="000000">
                      <a:alpha val="43137"/>
                    </a:srgbClr>
                  </a:outerShdw>
                </a:effectLst>
              </a:rPr>
              <a:t>Le pagine di approfondimento contengono un bottone attraverso il quale tornare indietro </a:t>
            </a:r>
          </a:p>
          <a:p>
            <a:pPr algn="ctr"/>
            <a:endParaRPr lang="it-IT" sz="1200" dirty="0">
              <a:solidFill>
                <a:srgbClr val="002060"/>
              </a:solidFill>
            </a:endParaRPr>
          </a:p>
          <a:p>
            <a:pPr algn="ctr"/>
            <a:r>
              <a:rPr lang="it-IT" sz="1200" dirty="0" smtClean="0">
                <a:solidFill>
                  <a:srgbClr val="002060"/>
                </a:solidFill>
              </a:rPr>
              <a:t>Altri </a:t>
            </a:r>
            <a:r>
              <a:rPr lang="it-IT" sz="1200" i="1" dirty="0">
                <a:solidFill>
                  <a:srgbClr val="002060"/>
                </a:solidFill>
                <a:effectLst>
                  <a:outerShdw blurRad="38100" dist="38100" dir="2700000" algn="tl">
                    <a:srgbClr val="000000">
                      <a:alpha val="43137"/>
                    </a:srgbClr>
                  </a:outerShdw>
                </a:effectLst>
                <a:hlinkClick r:id="rId4" action="ppaction://hlinksldjump"/>
              </a:rPr>
              <a:t>link</a:t>
            </a:r>
            <a:r>
              <a:rPr lang="it-IT" sz="1200" i="1" dirty="0">
                <a:solidFill>
                  <a:srgbClr val="002060"/>
                </a:solidFill>
                <a:effectLst>
                  <a:outerShdw blurRad="38100" dist="38100" dir="2700000" algn="tl">
                    <a:srgbClr val="000000">
                      <a:alpha val="43137"/>
                    </a:srgbClr>
                  </a:outerShdw>
                </a:effectLst>
              </a:rPr>
              <a:t> </a:t>
            </a:r>
            <a:r>
              <a:rPr lang="it-IT" sz="1200" i="1" dirty="0" smtClean="0">
                <a:solidFill>
                  <a:srgbClr val="002060"/>
                </a:solidFill>
                <a:effectLst>
                  <a:outerShdw blurRad="38100" dist="38100" dir="2700000" algn="tl">
                    <a:srgbClr val="000000">
                      <a:alpha val="43137"/>
                    </a:srgbClr>
                  </a:outerShdw>
                </a:effectLst>
              </a:rPr>
              <a:t>consentono di passare dalla normativa primaria alla secondaria. Nella normativa primaria questi link corrispondono alle deleghe (La Consob disciplina con regolamento…)</a:t>
            </a:r>
          </a:p>
          <a:p>
            <a:pPr algn="ctr"/>
            <a:endParaRPr lang="it-IT" sz="1200" i="1" dirty="0">
              <a:solidFill>
                <a:srgbClr val="002060"/>
              </a:solidFill>
              <a:effectLst>
                <a:outerShdw blurRad="38100" dist="38100" dir="2700000" algn="tl">
                  <a:srgbClr val="000000">
                    <a:alpha val="43137"/>
                  </a:srgbClr>
                </a:outerShdw>
              </a:effectLst>
            </a:endParaRPr>
          </a:p>
          <a:p>
            <a:pPr algn="ctr"/>
            <a:r>
              <a:rPr lang="it-IT" sz="1200" i="1" dirty="0" smtClean="0">
                <a:solidFill>
                  <a:srgbClr val="002060"/>
                </a:solidFill>
                <a:effectLst>
                  <a:outerShdw blurRad="38100" dist="38100" dir="2700000" algn="tl">
                    <a:srgbClr val="000000">
                      <a:alpha val="43137"/>
                    </a:srgbClr>
                  </a:outerShdw>
                </a:effectLst>
              </a:rPr>
              <a:t>I bottoni nella normativa secondaria consentono di tornare alla normativa primaria e, in particolare, agli articoli che contengono le deleghe.</a:t>
            </a:r>
          </a:p>
          <a:p>
            <a:pPr algn="ctr"/>
            <a:endParaRPr lang="it-IT" sz="1200" i="1" dirty="0" smtClean="0">
              <a:solidFill>
                <a:srgbClr val="002060"/>
              </a:solidFill>
              <a:effectLst>
                <a:outerShdw blurRad="38100" dist="38100" dir="2700000" algn="tl">
                  <a:srgbClr val="000000">
                    <a:alpha val="43137"/>
                  </a:srgbClr>
                </a:outerShdw>
              </a:effectLst>
            </a:endParaRPr>
          </a:p>
          <a:p>
            <a:pPr algn="ctr"/>
            <a:endParaRPr lang="it-IT" sz="1200" i="1" dirty="0" smtClean="0">
              <a:solidFill>
                <a:srgbClr val="002060"/>
              </a:solidFill>
              <a:effectLst>
                <a:outerShdw blurRad="38100" dist="38100" dir="2700000" algn="tl">
                  <a:srgbClr val="000000">
                    <a:alpha val="43137"/>
                  </a:srgbClr>
                </a:outerShdw>
              </a:effectLst>
            </a:endParaRPr>
          </a:p>
          <a:p>
            <a:pPr algn="ctr"/>
            <a:endParaRPr lang="it-IT" sz="1200" i="1" dirty="0">
              <a:solidFill>
                <a:srgbClr val="002060"/>
              </a:solidFill>
              <a:effectLst>
                <a:outerShdw blurRad="38100" dist="38100" dir="2700000" algn="tl">
                  <a:srgbClr val="000000">
                    <a:alpha val="43137"/>
                  </a:srgbClr>
                </a:outerShdw>
              </a:effectLst>
            </a:endParaRPr>
          </a:p>
          <a:p>
            <a:pPr algn="ctr"/>
            <a:endParaRPr lang="it-IT" sz="1200" i="1" dirty="0">
              <a:solidFill>
                <a:srgbClr val="002060"/>
              </a:solidFill>
              <a:effectLst>
                <a:outerShdw blurRad="38100" dist="38100" dir="2700000" algn="tl">
                  <a:srgbClr val="000000">
                    <a:alpha val="43137"/>
                  </a:srgbClr>
                </a:outerShdw>
              </a:effectLst>
            </a:endParaRPr>
          </a:p>
          <a:p>
            <a:pPr algn="ctr"/>
            <a:endParaRPr lang="it-IT" i="1" dirty="0" smtClean="0">
              <a:ln w="18415" cmpd="sng">
                <a:solidFill>
                  <a:srgbClr val="FFFFFF"/>
                </a:solidFill>
                <a:prstDash val="solid"/>
              </a:ln>
              <a:solidFill>
                <a:srgbClr val="002060"/>
              </a:solidFill>
              <a:effectLst>
                <a:outerShdw blurRad="63500" dir="3600000" algn="tl" rotWithShape="0">
                  <a:srgbClr val="000000">
                    <a:alpha val="70000"/>
                  </a:srgbClr>
                </a:outerShdw>
              </a:effectLst>
            </a:endParaRPr>
          </a:p>
          <a:p>
            <a:pPr algn="ctr"/>
            <a:endParaRPr lang="it-IT" i="1" dirty="0" smtClean="0">
              <a:ln w="18415" cmpd="sng">
                <a:solidFill>
                  <a:srgbClr val="FFFFFF"/>
                </a:solidFill>
                <a:prstDash val="solid"/>
              </a:ln>
              <a:solidFill>
                <a:srgbClr val="002060"/>
              </a:solidFill>
              <a:effectLst>
                <a:outerShdw blurRad="63500" dir="3600000" algn="tl" rotWithShape="0">
                  <a:srgbClr val="000000">
                    <a:alpha val="70000"/>
                  </a:srgbClr>
                </a:outerShdw>
              </a:effectLst>
            </a:endParaRPr>
          </a:p>
          <a:p>
            <a:pPr algn="ctr"/>
            <a:r>
              <a:rPr lang="it-IT" sz="1400" i="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Buona navigazione…  </a:t>
            </a:r>
            <a:endParaRPr lang="it-IT" sz="1400" i="1"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a:p>
            <a:pPr algn="ctr"/>
            <a:endParaRPr lang="it-IT" sz="1200" dirty="0">
              <a:solidFill>
                <a:srgbClr val="002060"/>
              </a:solidFill>
            </a:endParaRPr>
          </a:p>
        </p:txBody>
      </p:sp>
      <p:sp>
        <p:nvSpPr>
          <p:cNvPr id="7" name="Rettangolo 6"/>
          <p:cNvSpPr/>
          <p:nvPr/>
        </p:nvSpPr>
        <p:spPr>
          <a:xfrm>
            <a:off x="917848" y="953110"/>
            <a:ext cx="723629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2400" b="1" i="1" dirty="0" smtClean="0">
                <a:ln w="9525"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 REGOLE DELL’EQUITY CROWDFUNDING</a:t>
            </a:r>
            <a:endParaRPr lang="it-IT" sz="2400" b="1" i="1" dirty="0">
              <a:ln w="9525"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8" name="Picture 2"/>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xmlns="">
                  <a14:imgLayer r:embed="rId6">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7431616" y="3312602"/>
            <a:ext cx="517267" cy="517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CasellaDiTesto 12"/>
          <p:cNvSpPr txBox="1"/>
          <p:nvPr/>
        </p:nvSpPr>
        <p:spPr>
          <a:xfrm>
            <a:off x="2995719" y="5106339"/>
            <a:ext cx="1161002"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200"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sz="1200"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sz="1200"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CasellaDiTesto 14"/>
          <p:cNvSpPr txBox="1"/>
          <p:nvPr/>
        </p:nvSpPr>
        <p:spPr>
          <a:xfrm>
            <a:off x="4867927" y="5104930"/>
            <a:ext cx="10801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200"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sz="12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sz="1200"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sz="1200"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18" name="CasellaDiTesto 17"/>
          <p:cNvSpPr txBox="1"/>
          <p:nvPr/>
        </p:nvSpPr>
        <p:spPr>
          <a:xfrm>
            <a:off x="6254828" y="5434589"/>
            <a:ext cx="1257674"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200" b="1" i="1" dirty="0" smtClean="0">
                <a:solidFill>
                  <a:schemeClr val="tx2">
                    <a:lumMod val="50000"/>
                  </a:schemeClr>
                </a:solidFill>
              </a:rPr>
              <a:t>definizioni, </a:t>
            </a:r>
            <a:r>
              <a:rPr lang="it-IT" sz="1200" b="1" i="1" spc="-100" dirty="0" smtClean="0">
                <a:solidFill>
                  <a:schemeClr val="tx2">
                    <a:lumMod val="50000"/>
                  </a:schemeClr>
                </a:solidFill>
              </a:rPr>
              <a:t>approfondimenti</a:t>
            </a:r>
          </a:p>
          <a:p>
            <a:r>
              <a:rPr lang="it-IT" sz="1200" b="1" i="1" spc="-100" dirty="0">
                <a:solidFill>
                  <a:schemeClr val="tx2">
                    <a:lumMod val="50000"/>
                  </a:schemeClr>
                </a:solidFill>
              </a:rPr>
              <a:t>r</a:t>
            </a:r>
            <a:r>
              <a:rPr lang="it-IT" sz="1200" b="1" i="1" spc="-100" dirty="0" smtClean="0">
                <a:solidFill>
                  <a:schemeClr val="tx2">
                    <a:lumMod val="50000"/>
                  </a:schemeClr>
                </a:solidFill>
              </a:rPr>
              <a:t>invii normativi</a:t>
            </a:r>
            <a:r>
              <a:rPr lang="it-IT" sz="1200" b="1" i="1" dirty="0" smtClean="0">
                <a:solidFill>
                  <a:schemeClr val="tx2">
                    <a:lumMod val="50000"/>
                  </a:schemeClr>
                </a:solidFill>
              </a:rPr>
              <a:t> link esterni</a:t>
            </a:r>
            <a:endParaRPr lang="it-IT" sz="1200" b="1" i="1" dirty="0">
              <a:solidFill>
                <a:schemeClr val="tx2">
                  <a:lumMod val="50000"/>
                </a:schemeClr>
              </a:solidFill>
            </a:endParaRPr>
          </a:p>
        </p:txBody>
      </p:sp>
      <p:sp>
        <p:nvSpPr>
          <p:cNvPr id="19" name="CasellaDiTesto 18"/>
          <p:cNvSpPr txBox="1"/>
          <p:nvPr/>
        </p:nvSpPr>
        <p:spPr>
          <a:xfrm>
            <a:off x="1411542" y="5434589"/>
            <a:ext cx="1257674"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200" b="1" i="1" dirty="0" smtClean="0">
                <a:solidFill>
                  <a:schemeClr val="tx2">
                    <a:lumMod val="50000"/>
                  </a:schemeClr>
                </a:solidFill>
              </a:rPr>
              <a:t>definizioni, </a:t>
            </a:r>
            <a:r>
              <a:rPr lang="it-IT" sz="1200" b="1" i="1" spc="-100" dirty="0" smtClean="0">
                <a:solidFill>
                  <a:schemeClr val="tx2">
                    <a:lumMod val="50000"/>
                  </a:schemeClr>
                </a:solidFill>
              </a:rPr>
              <a:t>approfondimenti</a:t>
            </a:r>
          </a:p>
          <a:p>
            <a:r>
              <a:rPr lang="it-IT" sz="1200" b="1" i="1" spc="-100" dirty="0">
                <a:solidFill>
                  <a:schemeClr val="tx2">
                    <a:lumMod val="50000"/>
                  </a:schemeClr>
                </a:solidFill>
              </a:rPr>
              <a:t>r</a:t>
            </a:r>
            <a:r>
              <a:rPr lang="it-IT" sz="1200" b="1" i="1" spc="-100" dirty="0" smtClean="0">
                <a:solidFill>
                  <a:schemeClr val="tx2">
                    <a:lumMod val="50000"/>
                  </a:schemeClr>
                </a:solidFill>
              </a:rPr>
              <a:t>invii normativi</a:t>
            </a:r>
            <a:r>
              <a:rPr lang="it-IT" sz="1200" b="1" i="1" dirty="0" smtClean="0">
                <a:solidFill>
                  <a:schemeClr val="tx2">
                    <a:lumMod val="50000"/>
                  </a:schemeClr>
                </a:solidFill>
              </a:rPr>
              <a:t> link esterni</a:t>
            </a:r>
            <a:endParaRPr lang="it-IT" sz="1200" b="1" i="1" dirty="0">
              <a:solidFill>
                <a:schemeClr val="tx2">
                  <a:lumMod val="50000"/>
                </a:schemeClr>
              </a:solidFill>
            </a:endParaRPr>
          </a:p>
        </p:txBody>
      </p:sp>
      <p:cxnSp>
        <p:nvCxnSpPr>
          <p:cNvPr id="3" name="Connettore 4 2"/>
          <p:cNvCxnSpPr>
            <a:stCxn id="15" idx="2"/>
            <a:endCxn id="13" idx="2"/>
          </p:cNvCxnSpPr>
          <p:nvPr/>
        </p:nvCxnSpPr>
        <p:spPr>
          <a:xfrm rot="5400000">
            <a:off x="4491400" y="4651416"/>
            <a:ext cx="1409" cy="1831767"/>
          </a:xfrm>
          <a:prstGeom prst="curvedConnector3">
            <a:avLst>
              <a:gd name="adj1" fmla="val 16324273"/>
            </a:avLst>
          </a:prstGeom>
          <a:ln w="38100">
            <a:headEnd type="oval" w="med" len="sm"/>
            <a:tailEnd type="triangle" w="med" len="lg"/>
          </a:ln>
        </p:spPr>
        <p:style>
          <a:lnRef idx="1">
            <a:schemeClr val="accent1"/>
          </a:lnRef>
          <a:fillRef idx="0">
            <a:schemeClr val="accent1"/>
          </a:fillRef>
          <a:effectRef idx="0">
            <a:schemeClr val="accent1"/>
          </a:effectRef>
          <a:fontRef idx="minor">
            <a:schemeClr val="tx1"/>
          </a:fontRef>
        </p:style>
      </p:cxnSp>
      <p:cxnSp>
        <p:nvCxnSpPr>
          <p:cNvPr id="26" name="Connettore 4 2"/>
          <p:cNvCxnSpPr>
            <a:stCxn id="13" idx="0"/>
            <a:endCxn id="15" idx="0"/>
          </p:cNvCxnSpPr>
          <p:nvPr/>
        </p:nvCxnSpPr>
        <p:spPr>
          <a:xfrm rot="5400000" flipH="1" flipV="1">
            <a:off x="4491399" y="4189752"/>
            <a:ext cx="1409" cy="1831767"/>
          </a:xfrm>
          <a:prstGeom prst="curvedConnector3">
            <a:avLst>
              <a:gd name="adj1" fmla="val 16324273"/>
            </a:avLst>
          </a:prstGeom>
          <a:ln w="38100">
            <a:solidFill>
              <a:schemeClr val="accent4">
                <a:lumMod val="75000"/>
              </a:schemeClr>
            </a:solidFill>
            <a:headEnd type="oval" w="med" len="sm"/>
            <a:tailEnd type="triangle" w="med" len="lg"/>
          </a:ln>
        </p:spPr>
        <p:style>
          <a:lnRef idx="1">
            <a:schemeClr val="accent1"/>
          </a:lnRef>
          <a:fillRef idx="0">
            <a:schemeClr val="accent1"/>
          </a:fillRef>
          <a:effectRef idx="0">
            <a:schemeClr val="accent1"/>
          </a:effectRef>
          <a:fontRef idx="minor">
            <a:schemeClr val="tx1"/>
          </a:fontRef>
        </p:style>
      </p:cxnSp>
      <p:cxnSp>
        <p:nvCxnSpPr>
          <p:cNvPr id="46" name="Connettore 4 2"/>
          <p:cNvCxnSpPr>
            <a:stCxn id="13" idx="1"/>
            <a:endCxn id="19" idx="0"/>
          </p:cNvCxnSpPr>
          <p:nvPr/>
        </p:nvCxnSpPr>
        <p:spPr>
          <a:xfrm rot="10800000" flipV="1">
            <a:off x="2040379" y="5337171"/>
            <a:ext cx="955340" cy="97417"/>
          </a:xfrm>
          <a:prstGeom prst="curvedConnector2">
            <a:avLst/>
          </a:prstGeom>
          <a:ln w="38100">
            <a:solidFill>
              <a:schemeClr val="accent4">
                <a:lumMod val="75000"/>
              </a:schemeClr>
            </a:solidFill>
            <a:headEnd type="oval" w="med" len="sm"/>
            <a:tailEnd type="triangle" w="med" len="lg"/>
          </a:ln>
        </p:spPr>
        <p:style>
          <a:lnRef idx="1">
            <a:schemeClr val="accent1"/>
          </a:lnRef>
          <a:fillRef idx="0">
            <a:schemeClr val="accent1"/>
          </a:fillRef>
          <a:effectRef idx="0">
            <a:schemeClr val="accent1"/>
          </a:effectRef>
          <a:fontRef idx="minor">
            <a:schemeClr val="tx1"/>
          </a:fontRef>
        </p:style>
      </p:cxnSp>
      <p:cxnSp>
        <p:nvCxnSpPr>
          <p:cNvPr id="49" name="Connettore 4 2"/>
          <p:cNvCxnSpPr>
            <a:stCxn id="15" idx="3"/>
            <a:endCxn id="18" idx="0"/>
          </p:cNvCxnSpPr>
          <p:nvPr/>
        </p:nvCxnSpPr>
        <p:spPr>
          <a:xfrm>
            <a:off x="5948047" y="5335763"/>
            <a:ext cx="935618" cy="98826"/>
          </a:xfrm>
          <a:prstGeom prst="curvedConnector2">
            <a:avLst/>
          </a:prstGeom>
          <a:ln w="38100">
            <a:headEnd type="oval" w="med" len="sm"/>
            <a:tailEnd type="triangle" w="med" len="lg"/>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rightnessContrast contrast="20000"/>
                    </a14:imgEffect>
                  </a14:imgLayer>
                </a14:imgProps>
              </a:ext>
              <a:ext uri="{28A0092B-C50C-407E-A947-70E740481C1C}">
                <a14:useLocalDpi xmlns:a14="http://schemas.microsoft.com/office/drawing/2010/main" xmlns="" val="0"/>
              </a:ext>
            </a:extLst>
          </a:blip>
          <a:srcRect l="19587" t="12687" r="52245" b="77361"/>
          <a:stretch/>
        </p:blipFill>
        <p:spPr bwMode="auto">
          <a:xfrm>
            <a:off x="2439881" y="0"/>
            <a:ext cx="4192230" cy="9256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7892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836712"/>
            <a:ext cx="8136904" cy="5524589"/>
          </a:xfrm>
          <a:prstGeom prst="rect">
            <a:avLst/>
          </a:prstGeom>
          <a:noFill/>
        </p:spPr>
        <p:txBody>
          <a:bodyPr wrap="square" rtlCol="0">
            <a:spAutoFit/>
          </a:bodyPr>
          <a:lstStyle/>
          <a:p>
            <a:pPr algn="ctr">
              <a:spcAft>
                <a:spcPts val="1200"/>
              </a:spcAft>
            </a:pPr>
            <a:r>
              <a:rPr lang="it-IT" sz="1200" i="1" dirty="0"/>
              <a:t>PARTE </a:t>
            </a:r>
            <a:r>
              <a:rPr lang="it-IT" sz="1200" i="1" dirty="0" smtClean="0"/>
              <a:t>II - REGISTRO </a:t>
            </a:r>
            <a:r>
              <a:rPr lang="it-IT" sz="1200" i="1" dirty="0"/>
              <a:t>E DISCIPLINA DEI GESTORI DI PORTALI </a:t>
            </a:r>
            <a:r>
              <a:rPr lang="it-IT" sz="1200" i="1" dirty="0" smtClean="0"/>
              <a:t>- Titolo II - Iscrizione </a:t>
            </a:r>
            <a:r>
              <a:rPr lang="it-IT" sz="1200" i="1" dirty="0"/>
              <a:t>nel </a:t>
            </a:r>
            <a:r>
              <a:rPr lang="it-IT" sz="1200" i="1" dirty="0" smtClean="0"/>
              <a:t>registro (segue)</a:t>
            </a:r>
          </a:p>
          <a:p>
            <a:pPr algn="ctr">
              <a:spcAft>
                <a:spcPts val="1200"/>
              </a:spcAft>
            </a:pPr>
            <a:r>
              <a:rPr lang="it-IT" sz="1200" b="1" i="1" dirty="0" smtClean="0"/>
              <a:t>Art</a:t>
            </a:r>
            <a:r>
              <a:rPr lang="it-IT" sz="1200" b="1" i="1" dirty="0"/>
              <a:t>. </a:t>
            </a:r>
            <a:r>
              <a:rPr lang="it-IT" sz="1200" b="1" i="1" dirty="0" smtClean="0"/>
              <a:t>7 (Procedimento di iscrizione)</a:t>
            </a:r>
            <a:endParaRPr lang="it-IT" sz="1200" b="1" i="1" dirty="0"/>
          </a:p>
          <a:p>
            <a:pPr algn="just">
              <a:spcAft>
                <a:spcPts val="600"/>
              </a:spcAft>
            </a:pPr>
            <a:r>
              <a:rPr lang="it-IT" sz="1200" i="1" dirty="0"/>
              <a:t>1. La domanda di iscrizione nel registro è predisposta in conformità a quanto indicato nell'Allegato 1 ed è corredata di una relazione sull'attività d'impresa e sulla struttura organizzativa, ivi compresa l'illustrazione dell'eventuale affidamento a terzi di funzioni operative essenziali, redatta in osservanza di quanto previsto dall'</a:t>
            </a:r>
            <a:r>
              <a:rPr lang="it-IT" sz="1200" i="1" dirty="0">
                <a:effectLst>
                  <a:outerShdw blurRad="38100" dist="38100" dir="2700000" algn="tl">
                    <a:srgbClr val="000000">
                      <a:alpha val="43137"/>
                    </a:srgbClr>
                  </a:outerShdw>
                </a:effectLst>
                <a:hlinkClick r:id="rId2"/>
              </a:rPr>
              <a:t>Allegato 2</a:t>
            </a:r>
            <a:r>
              <a:rPr lang="it-IT" sz="1200" i="1" dirty="0"/>
              <a:t>.</a:t>
            </a:r>
          </a:p>
          <a:p>
            <a:pPr algn="just">
              <a:spcAft>
                <a:spcPts val="600"/>
              </a:spcAft>
            </a:pPr>
            <a:r>
              <a:rPr lang="it-IT" sz="1200" i="1" dirty="0" smtClean="0"/>
              <a:t>2</a:t>
            </a:r>
            <a:r>
              <a:rPr lang="it-IT" sz="1200" i="1" dirty="0"/>
              <a:t>. La Consob, entro sette giorni dal ricevimento, verifica la regolarità e la completezza della domanda e comunica alla società richiedente la documentazione eventualmente mancante, che è inoltrata alla Consob entro trenta giorni dal ricevimento della comunicazione.</a:t>
            </a:r>
          </a:p>
          <a:p>
            <a:pPr algn="just">
              <a:spcAft>
                <a:spcPts val="600"/>
              </a:spcAft>
            </a:pPr>
            <a:r>
              <a:rPr lang="it-IT" sz="1200" i="1" dirty="0" smtClean="0"/>
              <a:t>3</a:t>
            </a:r>
            <a:r>
              <a:rPr lang="it-IT" sz="1200" i="1" dirty="0"/>
              <a:t>. Nel corso dell'istruttoria la Consob può chiedere ulteriori elementi informativi:</a:t>
            </a:r>
          </a:p>
          <a:p>
            <a:pPr algn="just">
              <a:spcAft>
                <a:spcPts val="600"/>
              </a:spcAft>
            </a:pPr>
            <a:r>
              <a:rPr lang="it-IT" sz="1200" i="1" dirty="0" smtClean="0"/>
              <a:t>a</a:t>
            </a:r>
            <a:r>
              <a:rPr lang="it-IT" sz="1200" i="1" dirty="0"/>
              <a:t>) alla società richiedente;</a:t>
            </a:r>
          </a:p>
          <a:p>
            <a:pPr algn="just">
              <a:spcAft>
                <a:spcPts val="600"/>
              </a:spcAft>
            </a:pPr>
            <a:r>
              <a:rPr lang="it-IT" sz="1200" i="1" dirty="0" smtClean="0"/>
              <a:t>b</a:t>
            </a:r>
            <a:r>
              <a:rPr lang="it-IT" sz="1200" i="1" dirty="0"/>
              <a:t>) a coloro che svolgono funzioni di amministrazione, direzione e controllo presso la società richiedente;</a:t>
            </a:r>
          </a:p>
          <a:p>
            <a:pPr algn="just">
              <a:spcAft>
                <a:spcPts val="600"/>
              </a:spcAft>
            </a:pPr>
            <a:r>
              <a:rPr lang="it-IT" sz="1200" i="1" dirty="0" smtClean="0"/>
              <a:t>c</a:t>
            </a:r>
            <a:r>
              <a:rPr lang="it-IT" sz="1200" i="1" dirty="0"/>
              <a:t>) a coloro che detengono il controllo della società richiedente.</a:t>
            </a:r>
          </a:p>
          <a:p>
            <a:pPr algn="just">
              <a:spcAft>
                <a:spcPts val="600"/>
              </a:spcAft>
            </a:pPr>
            <a:r>
              <a:rPr lang="it-IT" sz="1200" i="1" dirty="0" smtClean="0"/>
              <a:t>In </a:t>
            </a:r>
            <a:r>
              <a:rPr lang="it-IT" sz="1200" i="1" dirty="0"/>
              <a:t>tal caso il termine di conclusione del procedimento è sospeso dalla data di invio della richiesta degli elementi informativi fino alla data di ricezione degli stessi.</a:t>
            </a:r>
          </a:p>
          <a:p>
            <a:pPr algn="just">
              <a:spcAft>
                <a:spcPts val="600"/>
              </a:spcAft>
            </a:pPr>
            <a:r>
              <a:rPr lang="it-IT" sz="1200" i="1" dirty="0" smtClean="0"/>
              <a:t>4</a:t>
            </a:r>
            <a:r>
              <a:rPr lang="it-IT" sz="1200" i="1" dirty="0"/>
              <a:t>. Qualsiasi modificazione concernente i requisiti per l'iscrizione nel registro che intervenga nel corso dell'istruttoria è portata senza indugio a conoscenza della Consob. Entro sette giorni dal verificarsi dell'evento, la società richiedente trasmette alla Consob la relativa documentazione. In tal caso, il termine di conclusione del procedimento è interrotto dalla data di ricevimento della comunicazione concernente le modificazioni intervenute e ricomincia a decorrere dalla data di ricevimento da parte della Consob della relativa documentazione.</a:t>
            </a:r>
          </a:p>
          <a:p>
            <a:pPr algn="just">
              <a:spcAft>
                <a:spcPts val="600"/>
              </a:spcAft>
            </a:pPr>
            <a:r>
              <a:rPr lang="it-IT" sz="1200" i="1" dirty="0" smtClean="0"/>
              <a:t>5</a:t>
            </a:r>
            <a:r>
              <a:rPr lang="it-IT" sz="1200" i="1" dirty="0"/>
              <a:t>. La Consob delibera sulla domanda entro il termine di sessanta giorni. L'iscrizione è negata quando risulti che la società richiedente non sia in possesso dei </a:t>
            </a:r>
            <a:r>
              <a:rPr lang="it-IT" sz="1200" i="1" dirty="0">
                <a:effectLst>
                  <a:outerShdw blurRad="38100" dist="38100" dir="2700000" algn="tl">
                    <a:srgbClr val="000000">
                      <a:alpha val="43137"/>
                    </a:srgbClr>
                  </a:outerShdw>
                </a:effectLst>
                <a:hlinkClick r:id="rId3" action="ppaction://hlinksldjump"/>
              </a:rPr>
              <a:t>requisiti</a:t>
            </a:r>
            <a:r>
              <a:rPr lang="it-IT" sz="1200" i="1" dirty="0"/>
              <a:t> prescritti dall'articolo 50-quinquies del Testo Unico e dagli articoli 8 e 9 ovvero quando dalla valutazione dei contenuti della relazione prevista all'Allegato 2 non risulti garantita la capacità della società richiedente di esercitare correttamente la gestione di un portale</a:t>
            </a:r>
            <a:r>
              <a:rPr lang="it-IT" sz="1200" i="1" dirty="0" smtClean="0"/>
              <a:t>.</a:t>
            </a:r>
          </a:p>
          <a:p>
            <a:pPr algn="just">
              <a:spcAft>
                <a:spcPts val="600"/>
              </a:spcAft>
            </a:pPr>
            <a:endParaRPr lang="it-IT" sz="1200" i="1" dirty="0"/>
          </a:p>
        </p:txBody>
      </p:sp>
      <p:pic>
        <p:nvPicPr>
          <p:cNvPr id="5" name="Picture 2">
            <a:hlinkClick r:id="rId4" action="ppaction://hlinksldjump" tooltip="Tona indietro"/>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xmlns="">
                  <a14:imgLayer r:embed="rId6">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139952" y="6139681"/>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840796" y="6139681"/>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3711660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4816703"/>
          </a:xfrm>
          <a:prstGeom prst="rect">
            <a:avLst/>
          </a:prstGeom>
          <a:noFill/>
        </p:spPr>
        <p:txBody>
          <a:bodyPr wrap="square" rtlCol="0">
            <a:spAutoFit/>
          </a:bodyPr>
          <a:lstStyle/>
          <a:p>
            <a:pPr algn="ctr">
              <a:spcAft>
                <a:spcPts val="1200"/>
              </a:spcAft>
            </a:pPr>
            <a:r>
              <a:rPr lang="it-IT" sz="1200" b="1" i="1" dirty="0" smtClean="0"/>
              <a:t>Art</a:t>
            </a:r>
            <a:r>
              <a:rPr lang="it-IT" sz="1200" b="1" i="1" dirty="0"/>
              <a:t>. 8 (Requisiti di onorabilità dei soggetti che detengono il controllo)</a:t>
            </a:r>
          </a:p>
          <a:p>
            <a:pPr algn="just">
              <a:spcAft>
                <a:spcPts val="600"/>
              </a:spcAft>
            </a:pPr>
            <a:r>
              <a:rPr lang="it-IT" sz="1200" i="1" dirty="0"/>
              <a:t>1. Ai fini dell'iscrizione nel registro e della permanenza nello stesso, coloro che detengono il controllo della società richiedente dichiarano sotto la propria responsabilità e con le modalità indicate </a:t>
            </a:r>
            <a:r>
              <a:rPr lang="it-IT" sz="1200" i="1" dirty="0" smtClean="0"/>
              <a:t>nell'</a:t>
            </a:r>
            <a:r>
              <a:rPr lang="it-IT" sz="1200" i="1" dirty="0">
                <a:effectLst>
                  <a:outerShdw blurRad="38100" dist="38100" dir="2700000" algn="tl">
                    <a:srgbClr val="000000">
                      <a:alpha val="43137"/>
                    </a:srgbClr>
                  </a:outerShdw>
                </a:effectLst>
                <a:hlinkClick r:id="rId2"/>
              </a:rPr>
              <a:t>Allegato </a:t>
            </a:r>
            <a:r>
              <a:rPr lang="it-IT" sz="1200" i="1" dirty="0" smtClean="0">
                <a:effectLst>
                  <a:outerShdw blurRad="38100" dist="38100" dir="2700000" algn="tl">
                    <a:srgbClr val="000000">
                      <a:alpha val="43137"/>
                    </a:srgbClr>
                  </a:outerShdw>
                </a:effectLst>
                <a:hlinkClick r:id="rId2"/>
              </a:rPr>
              <a:t>1</a:t>
            </a:r>
            <a:r>
              <a:rPr lang="it-IT" sz="1200" i="1" dirty="0" smtClean="0"/>
              <a:t>, di</a:t>
            </a:r>
            <a:r>
              <a:rPr lang="it-IT" sz="1200" i="1" dirty="0"/>
              <a:t>:</a:t>
            </a:r>
          </a:p>
          <a:p>
            <a:pPr algn="just">
              <a:spcAft>
                <a:spcPts val="600"/>
              </a:spcAft>
            </a:pPr>
            <a:r>
              <a:rPr lang="it-IT" sz="1200" i="1" dirty="0" smtClean="0"/>
              <a:t>a</a:t>
            </a:r>
            <a:r>
              <a:rPr lang="it-IT" sz="1200" i="1" dirty="0"/>
              <a:t>) non trovarsi in condizione di interdizione, inabilitazione ovvero di non aver subito una condanna ad una pena che comporti l'interdizione, anche temporanea, dai pubblici uffici ovvero l'incapacità ad esercitare uffici direttivi;</a:t>
            </a:r>
          </a:p>
          <a:p>
            <a:pPr algn="just">
              <a:spcAft>
                <a:spcPts val="600"/>
              </a:spcAft>
            </a:pPr>
            <a:r>
              <a:rPr lang="it-IT" sz="1200" i="1" dirty="0" smtClean="0"/>
              <a:t>b</a:t>
            </a:r>
            <a:r>
              <a:rPr lang="it-IT" sz="1200" i="1" dirty="0"/>
              <a:t>) non essere stati sottoposti a misure di prevenzione disposte dall'autorità giudiziaria ai sensi del decreto legislativo 6 settembre 2011, n. 159, salvi gli effetti della riabilitazione;</a:t>
            </a:r>
          </a:p>
          <a:p>
            <a:pPr algn="just">
              <a:spcAft>
                <a:spcPts val="600"/>
              </a:spcAft>
            </a:pPr>
            <a:r>
              <a:rPr lang="it-IT" sz="1200" i="1" dirty="0" smtClean="0"/>
              <a:t>c</a:t>
            </a:r>
            <a:r>
              <a:rPr lang="it-IT" sz="1200" i="1" dirty="0"/>
              <a:t>) non essere stati condannati con sentenza irrevocabile, salvi gli effetti della riabilitazione:</a:t>
            </a:r>
          </a:p>
          <a:p>
            <a:pPr algn="just">
              <a:spcAft>
                <a:spcPts val="600"/>
              </a:spcAft>
            </a:pPr>
            <a:r>
              <a:rPr lang="it-IT" sz="1200" i="1" dirty="0" smtClean="0"/>
              <a:t>1</a:t>
            </a:r>
            <a:r>
              <a:rPr lang="it-IT" sz="1200" i="1" dirty="0"/>
              <a:t>) a pena detentiva per uno dei reati previsti dalle norme che disciplinano l'attività bancaria, finanziaria, mobiliare, assicurativa e dalle norme in materia di mercati, di valori mobiliari e di strumenti di pagamento;</a:t>
            </a:r>
          </a:p>
          <a:p>
            <a:pPr algn="just">
              <a:spcAft>
                <a:spcPts val="600"/>
              </a:spcAft>
            </a:pPr>
            <a:r>
              <a:rPr lang="it-IT" sz="1200" i="1" dirty="0" smtClean="0"/>
              <a:t>2</a:t>
            </a:r>
            <a:r>
              <a:rPr lang="it-IT" sz="1200" i="1" dirty="0"/>
              <a:t>) a pena detentiva per uno dei reati previsti nel titolo XI del libro V del codice civile e nel regio decreto 16 marzo 1942, n. 267;</a:t>
            </a:r>
          </a:p>
          <a:p>
            <a:pPr algn="just">
              <a:spcAft>
                <a:spcPts val="600"/>
              </a:spcAft>
            </a:pPr>
            <a:r>
              <a:rPr lang="it-IT" sz="1200" i="1" dirty="0" smtClean="0"/>
              <a:t>3</a:t>
            </a:r>
            <a:r>
              <a:rPr lang="it-IT" sz="1200" i="1" dirty="0"/>
              <a:t>) alla reclusione per un tempo non inferiore a un anno per un delitto contro la pubblica amministrazione, contro la fede pubblica, contro il patrimonio, contro l'ordine pubblico, contro l'economia pubblica ovvero per un delitto in materia tributaria;</a:t>
            </a:r>
          </a:p>
          <a:p>
            <a:pPr algn="just">
              <a:spcAft>
                <a:spcPts val="600"/>
              </a:spcAft>
            </a:pPr>
            <a:r>
              <a:rPr lang="it-IT" sz="1200" i="1" dirty="0" smtClean="0"/>
              <a:t>4</a:t>
            </a:r>
            <a:r>
              <a:rPr lang="it-IT" sz="1200" i="1" dirty="0"/>
              <a:t>) alla reclusione per un tempo non inferiore a due anni per un qualunque delitto non colposo;</a:t>
            </a:r>
          </a:p>
          <a:p>
            <a:pPr algn="just">
              <a:spcAft>
                <a:spcPts val="600"/>
              </a:spcAft>
            </a:pPr>
            <a:r>
              <a:rPr lang="it-IT" sz="1200" i="1" dirty="0" smtClean="0"/>
              <a:t>d</a:t>
            </a:r>
            <a:r>
              <a:rPr lang="it-IT" sz="1200" i="1" dirty="0"/>
              <a:t>) non essere stati condannati a una delle pene indicate alla lettera c) con sentenza che applica la pena su richiesta delle parti, salvo il caso di estinzione del reato.</a:t>
            </a:r>
          </a:p>
          <a:p>
            <a:pPr algn="just">
              <a:spcAft>
                <a:spcPts val="600"/>
              </a:spcAft>
            </a:pPr>
            <a:r>
              <a:rPr lang="it-IT" sz="1200" i="1" dirty="0" smtClean="0"/>
              <a:t>2</a:t>
            </a:r>
            <a:r>
              <a:rPr lang="it-IT" sz="1200" i="1" dirty="0"/>
              <a:t>. Ove il controllo sia detenuto tramite una o più persone giuridiche, i requisiti di onorabilità indicati nel comma 1 devono ricorrere per gli amministratori e il direttore generale ovvero per i soggetti che ricoprono cariche equivalenti, nonché per le persone fisiche che controllano tali persone giuridiche.</a:t>
            </a:r>
          </a:p>
        </p:txBody>
      </p:sp>
      <p:pic>
        <p:nvPicPr>
          <p:cNvPr id="5" name="Picture 2">
            <a:hlinkClick r:id="rId3" action="ppaction://hlinksldjump" tooltip="Tona indietro"/>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5982816"/>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932040" y="5982816"/>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167943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4293483"/>
          </a:xfrm>
          <a:prstGeom prst="rect">
            <a:avLst/>
          </a:prstGeom>
          <a:noFill/>
        </p:spPr>
        <p:txBody>
          <a:bodyPr wrap="square" rtlCol="0">
            <a:spAutoFit/>
          </a:bodyPr>
          <a:lstStyle/>
          <a:p>
            <a:pPr algn="ctr">
              <a:spcAft>
                <a:spcPts val="1200"/>
              </a:spcAft>
            </a:pPr>
            <a:r>
              <a:rPr lang="it-IT" sz="1200" b="1" i="1" dirty="0" smtClean="0"/>
              <a:t>Art</a:t>
            </a:r>
            <a:r>
              <a:rPr lang="it-IT" sz="1200" b="1" i="1" dirty="0"/>
              <a:t>. 9 (Requisiti di onorabilità e professionalità dei soggetti che svolgono funzioni di amministrazione, direzione e controllo)</a:t>
            </a:r>
          </a:p>
          <a:p>
            <a:pPr algn="just">
              <a:spcAft>
                <a:spcPts val="600"/>
              </a:spcAft>
            </a:pPr>
            <a:r>
              <a:rPr lang="it-IT" sz="1200" i="1" dirty="0"/>
              <a:t>1. Ai fini dell'iscrizione nel registro e della permanenza nello stesso, coloro che svolgono le funzioni di amministrazione, direzione e controllo in una società richiedente, devono possedere i </a:t>
            </a:r>
            <a:r>
              <a:rPr lang="it-IT" sz="1200" i="1" dirty="0">
                <a:hlinkClick r:id="rId2" action="ppaction://hlinksldjump"/>
              </a:rPr>
              <a:t>requisiti di onorabilità indicati dall'articolo 8, comma 1</a:t>
            </a:r>
            <a:r>
              <a:rPr lang="it-IT" sz="1200" i="1" dirty="0"/>
              <a:t>.</a:t>
            </a:r>
          </a:p>
          <a:p>
            <a:pPr algn="just">
              <a:spcAft>
                <a:spcPts val="600"/>
              </a:spcAft>
            </a:pPr>
            <a:r>
              <a:rPr lang="it-IT" sz="1200" i="1" dirty="0" smtClean="0"/>
              <a:t>2</a:t>
            </a:r>
            <a:r>
              <a:rPr lang="it-IT" sz="1200" i="1" dirty="0"/>
              <a:t>. I soggetti indicati al comma 1 sono scelti secondo criteri di professionalità e competenza fra persone che hanno maturato una comprovata esperienza di almeno un biennio nell'esercizio di:</a:t>
            </a:r>
          </a:p>
          <a:p>
            <a:pPr algn="just">
              <a:spcAft>
                <a:spcPts val="600"/>
              </a:spcAft>
            </a:pPr>
            <a:r>
              <a:rPr lang="it-IT" sz="1200" i="1" dirty="0" smtClean="0"/>
              <a:t>a</a:t>
            </a:r>
            <a:r>
              <a:rPr lang="it-IT" sz="1200" i="1" dirty="0"/>
              <a:t>) attività di amministrazione o di controllo ovvero compiti direttivi presso imprese;</a:t>
            </a:r>
          </a:p>
          <a:p>
            <a:pPr algn="just">
              <a:spcAft>
                <a:spcPts val="600"/>
              </a:spcAft>
            </a:pPr>
            <a:r>
              <a:rPr lang="it-IT" sz="1200" i="1" dirty="0" smtClean="0"/>
              <a:t>b</a:t>
            </a:r>
            <a:r>
              <a:rPr lang="it-IT" sz="1200" i="1" dirty="0"/>
              <a:t>) attività professionali in materie attinenti al settore creditizio, finanziario, mobiliare, assicurativo;</a:t>
            </a:r>
          </a:p>
          <a:p>
            <a:pPr algn="just">
              <a:spcAft>
                <a:spcPts val="600"/>
              </a:spcAft>
            </a:pPr>
            <a:r>
              <a:rPr lang="it-IT" sz="1200" i="1" dirty="0" smtClean="0"/>
              <a:t>c</a:t>
            </a:r>
            <a:r>
              <a:rPr lang="it-IT" sz="1200" i="1" dirty="0"/>
              <a:t>) attività d'insegnamento universitario in materie giuridiche o economiche;</a:t>
            </a:r>
          </a:p>
          <a:p>
            <a:pPr algn="just">
              <a:spcAft>
                <a:spcPts val="600"/>
              </a:spcAft>
            </a:pPr>
            <a:r>
              <a:rPr lang="it-IT" sz="1200" i="1" dirty="0" smtClean="0"/>
              <a:t>d</a:t>
            </a:r>
            <a:r>
              <a:rPr lang="it-IT" sz="1200" i="1" dirty="0"/>
              <a:t>) funzioni amministrative o dirigenziali presso enti privati, enti pubblici o pubbliche amministrazioni aventi attinenza con il settore creditizio, finanziario, mobiliare o assicurativo ovvero presso enti pubblici o pubbliche amministrazioni che non hanno attinenza con i predetti settori purché le funzioni comportino la gestione di risorse economico-finanziarie.</a:t>
            </a:r>
          </a:p>
          <a:p>
            <a:pPr algn="just">
              <a:spcAft>
                <a:spcPts val="600"/>
              </a:spcAft>
            </a:pPr>
            <a:r>
              <a:rPr lang="it-IT" sz="1200" i="1" dirty="0" smtClean="0"/>
              <a:t>3</a:t>
            </a:r>
            <a:r>
              <a:rPr lang="it-IT" sz="1200" i="1" dirty="0"/>
              <a:t>. Possono far parte dell'organo che svolge funzioni di amministrazione anche soggetti, in ruoli non esecutivi, che abbiano maturato una comprovata esperienza lavorativa di almeno un biennio nei settori industriale, informatico o tecnico-scientifico, a elevato contenuto innovativo, o di insegnamento o ricerca nei medesimi settori, purché la maggioranza dei componenti possieda i requisiti previsti dal comma 2.</a:t>
            </a:r>
          </a:p>
          <a:p>
            <a:pPr algn="just">
              <a:spcAft>
                <a:spcPts val="600"/>
              </a:spcAft>
            </a:pPr>
            <a:r>
              <a:rPr lang="it-IT" sz="1200" i="1" dirty="0" smtClean="0"/>
              <a:t>4</a:t>
            </a:r>
            <a:r>
              <a:rPr lang="it-IT" sz="1200" i="1" dirty="0"/>
              <a:t>. I soggetti che svolgono funzioni di amministrazione, direzione e controllo presso un gestore iscritto nel registro non possono assumere o esercitare analoghe cariche presso altre società che svolgono la stessa attività, a meno che tali società non appartengano al medesimo gruppo.</a:t>
            </a:r>
          </a:p>
        </p:txBody>
      </p:sp>
      <p:pic>
        <p:nvPicPr>
          <p:cNvPr id="5" name="Picture 2">
            <a:hlinkClick r:id="rId3" action="ppaction://hlinksldjump" tooltip="Tona indietro"/>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788024" y="5964450"/>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5508104" y="5964450"/>
            <a:ext cx="1656184" cy="646331"/>
          </a:xfrm>
          <a:prstGeom prst="rect">
            <a:avLst/>
          </a:prstGeom>
          <a:noFill/>
        </p:spPr>
        <p:txBody>
          <a:bodyPr wrap="square" rtlCol="0">
            <a:spAutoFit/>
          </a:bodyPr>
          <a:lstStyle/>
          <a:p>
            <a:r>
              <a:rPr lang="it-IT" sz="1200" i="1" dirty="0" smtClean="0">
                <a:solidFill>
                  <a:srgbClr val="002060"/>
                </a:solidFill>
              </a:rPr>
              <a:t>Torna alla normativa primaria (delega per i requisiti)</a:t>
            </a:r>
            <a:endParaRPr lang="it-IT" sz="1200" i="1" dirty="0">
              <a:solidFill>
                <a:srgbClr val="002060"/>
              </a:solidFill>
            </a:endParaRPr>
          </a:p>
        </p:txBody>
      </p:sp>
      <p:sp>
        <p:nvSpPr>
          <p:cNvPr id="9" name="CasellaDiTesto 8"/>
          <p:cNvSpPr txBox="1"/>
          <p:nvPr/>
        </p:nvSpPr>
        <p:spPr>
          <a:xfrm>
            <a:off x="2095118" y="5964450"/>
            <a:ext cx="1656184" cy="646331"/>
          </a:xfrm>
          <a:prstGeom prst="rect">
            <a:avLst/>
          </a:prstGeom>
          <a:noFill/>
        </p:spPr>
        <p:txBody>
          <a:bodyPr wrap="square" rtlCol="0">
            <a:spAutoFit/>
          </a:bodyPr>
          <a:lstStyle/>
          <a:p>
            <a:r>
              <a:rPr lang="it-IT" sz="1200" i="1" dirty="0" smtClean="0">
                <a:solidFill>
                  <a:srgbClr val="002060"/>
                </a:solidFill>
              </a:rPr>
              <a:t>Torna alla normativa primaria (delega per le incompatibilità)</a:t>
            </a:r>
            <a:endParaRPr lang="it-IT" sz="1200" i="1" dirty="0">
              <a:solidFill>
                <a:srgbClr val="002060"/>
              </a:solidFill>
            </a:endParaRPr>
          </a:p>
        </p:txBody>
      </p:sp>
      <p:pic>
        <p:nvPicPr>
          <p:cNvPr id="10" name="Picture 2">
            <a:hlinkClick r:id="rId6" action="ppaction://hlinksldjump" tooltip="Tona indietro"/>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3851920" y="5964450"/>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12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5262979"/>
          </a:xfrm>
          <a:prstGeom prst="rect">
            <a:avLst/>
          </a:prstGeom>
          <a:noFill/>
        </p:spPr>
        <p:txBody>
          <a:bodyPr wrap="square" rtlCol="0">
            <a:spAutoFit/>
          </a:bodyPr>
          <a:lstStyle/>
          <a:p>
            <a:pPr algn="ctr">
              <a:spcAft>
                <a:spcPts val="1200"/>
              </a:spcAft>
            </a:pPr>
            <a:r>
              <a:rPr lang="it-IT" sz="1200" b="1" i="1" dirty="0" smtClean="0"/>
              <a:t>Art</a:t>
            </a:r>
            <a:r>
              <a:rPr lang="it-IT" sz="1200" b="1" i="1" dirty="0"/>
              <a:t>. 10 (Effetti della perdita dei requisiti di onorabilità)</a:t>
            </a:r>
          </a:p>
          <a:p>
            <a:pPr algn="just">
              <a:spcAft>
                <a:spcPts val="600"/>
              </a:spcAft>
            </a:pPr>
            <a:r>
              <a:rPr lang="it-IT" sz="1200" i="1" dirty="0"/>
              <a:t>1. I soggetti che detengono il controllo e coloro che svolgono funzioni di amministrazione, direzione e controllo di un gestore comunicano senza indugio agli organi che svolgono funzioni di amministrazione e di controllo la perdita dei requisiti di onorabilità.</a:t>
            </a:r>
          </a:p>
          <a:p>
            <a:pPr algn="just">
              <a:spcAft>
                <a:spcPts val="600"/>
              </a:spcAft>
            </a:pPr>
            <a:r>
              <a:rPr lang="it-IT" sz="1200" i="1" dirty="0" smtClean="0"/>
              <a:t>2</a:t>
            </a:r>
            <a:r>
              <a:rPr lang="it-IT" sz="1200" i="1" dirty="0"/>
              <a:t>. Il venir meno dei requisiti di onorabilità richiesti ai soggetti indicati al comma 1 comporta la cancellazione del gestore dal registro, a meno che tali requisiti non siano ricostituiti entro il termine massimo di due mesi.</a:t>
            </a:r>
          </a:p>
          <a:p>
            <a:pPr algn="just">
              <a:spcAft>
                <a:spcPts val="1200"/>
              </a:spcAft>
            </a:pPr>
            <a:r>
              <a:rPr lang="it-IT" sz="1200" i="1" dirty="0" smtClean="0"/>
              <a:t>3</a:t>
            </a:r>
            <a:r>
              <a:rPr lang="it-IT" sz="1200" i="1" dirty="0"/>
              <a:t>. Durante il periodo previsto al comma 2 il gestore non pubblica nuove offerte e quelle in corso sono sospese a far data dalla comunicazione prevista al comma 1 e decadono alla scadenza del termine massimo di due mesi, ove non siano ricostituiti i requisiti prescritti</a:t>
            </a:r>
            <a:r>
              <a:rPr lang="it-IT" sz="1200" i="1" dirty="0" smtClean="0"/>
              <a:t>.</a:t>
            </a:r>
          </a:p>
          <a:p>
            <a:pPr algn="ctr">
              <a:spcAft>
                <a:spcPts val="600"/>
              </a:spcAft>
            </a:pPr>
            <a:r>
              <a:rPr lang="it-IT" sz="1200" b="1" i="1" dirty="0"/>
              <a:t>Art. 11 (Sospensione dalla carica dei soggetti che svolgono funzioni di amministrazione, direzione e controllo)</a:t>
            </a:r>
          </a:p>
          <a:p>
            <a:pPr algn="just">
              <a:spcAft>
                <a:spcPts val="600"/>
              </a:spcAft>
            </a:pPr>
            <a:r>
              <a:rPr lang="it-IT" sz="1200" i="1" dirty="0"/>
              <a:t>1. I soggetti che svolgono funzioni di amministrazione, direzione e controllo presso un gestore iscritto nel registro sono sospesi dalla carica nel caso di:</a:t>
            </a:r>
          </a:p>
          <a:p>
            <a:pPr algn="just">
              <a:spcAft>
                <a:spcPts val="600"/>
              </a:spcAft>
            </a:pPr>
            <a:r>
              <a:rPr lang="it-IT" sz="1200" i="1" dirty="0" smtClean="0"/>
              <a:t>a</a:t>
            </a:r>
            <a:r>
              <a:rPr lang="it-IT" sz="1200" i="1" dirty="0"/>
              <a:t>) condanna con sentenza non definitiva per uno dei reati previsti dall'articolo 8, comma 1, lettera c);</a:t>
            </a:r>
          </a:p>
          <a:p>
            <a:pPr algn="just">
              <a:spcAft>
                <a:spcPts val="600"/>
              </a:spcAft>
            </a:pPr>
            <a:r>
              <a:rPr lang="it-IT" sz="1200" i="1" dirty="0" smtClean="0"/>
              <a:t>b</a:t>
            </a:r>
            <a:r>
              <a:rPr lang="it-IT" sz="1200" i="1" dirty="0"/>
              <a:t>) applicazione su richiesta delle parti di una delle pene previste dall'articolo 8, comma 1, lettera c), con sentenza non definitiva;</a:t>
            </a:r>
          </a:p>
          <a:p>
            <a:pPr algn="just">
              <a:spcAft>
                <a:spcPts val="600"/>
              </a:spcAft>
            </a:pPr>
            <a:r>
              <a:rPr lang="it-IT" sz="1200" i="1" dirty="0" smtClean="0"/>
              <a:t>c</a:t>
            </a:r>
            <a:r>
              <a:rPr lang="it-IT" sz="1200" i="1" dirty="0"/>
              <a:t>) applicazione provvisoria di una delle misure previste dagli articoli 67 e 76, comma 8, del decreto legislativo 6 settembre 2011, n. 159;</a:t>
            </a:r>
          </a:p>
          <a:p>
            <a:pPr algn="just">
              <a:spcAft>
                <a:spcPts val="600"/>
              </a:spcAft>
            </a:pPr>
            <a:r>
              <a:rPr lang="it-IT" sz="1200" i="1" dirty="0" smtClean="0"/>
              <a:t>d</a:t>
            </a:r>
            <a:r>
              <a:rPr lang="it-IT" sz="1200" i="1" dirty="0"/>
              <a:t>) applicazione di una misura cautelare di tipo personale.</a:t>
            </a:r>
          </a:p>
          <a:p>
            <a:pPr algn="just">
              <a:spcAft>
                <a:spcPts val="600"/>
              </a:spcAft>
            </a:pPr>
            <a:r>
              <a:rPr lang="it-IT" sz="1200" i="1" dirty="0" smtClean="0"/>
              <a:t>2</a:t>
            </a:r>
            <a:r>
              <a:rPr lang="it-IT" sz="1200" i="1" dirty="0"/>
              <a:t>. L'organo che svolge funzioni di amministrazione dichiara la sospensione con apposita delibera entro trenta giorni dall'avvenuta conoscenza di uno degli eventi previsti al comma 1 e iscrive l'eventuale revoca fra le materie da trattare nella prima assemblea successiva al verificarsi di una delle cause di sospensione indicate al comma 1. Nelle ipotesi previste dalle lettere c) e d) del comma 1, la sospensione dalla funzione si applica in ogni caso per l'intera durata delle misure contemplate.</a:t>
            </a:r>
          </a:p>
        </p:txBody>
      </p:sp>
    </p:spTree>
    <p:extLst>
      <p:ext uri="{BB962C8B-B14F-4D97-AF65-F5344CB8AC3E}">
        <p14:creationId xmlns:p14="http://schemas.microsoft.com/office/powerpoint/2010/main" xmlns="" val="141709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2631490"/>
          </a:xfrm>
          <a:prstGeom prst="rect">
            <a:avLst/>
          </a:prstGeom>
          <a:noFill/>
        </p:spPr>
        <p:txBody>
          <a:bodyPr wrap="square" rtlCol="0">
            <a:spAutoFit/>
          </a:bodyPr>
          <a:lstStyle/>
          <a:p>
            <a:pPr algn="ctr">
              <a:spcAft>
                <a:spcPts val="1200"/>
              </a:spcAft>
            </a:pPr>
            <a:r>
              <a:rPr lang="it-IT" sz="1200" b="1" i="1" dirty="0" smtClean="0"/>
              <a:t>Art</a:t>
            </a:r>
            <a:r>
              <a:rPr lang="it-IT" sz="1200" b="1" i="1" dirty="0"/>
              <a:t>. </a:t>
            </a:r>
            <a:r>
              <a:rPr lang="it-IT" sz="1200" b="1" i="1" dirty="0" smtClean="0"/>
              <a:t>12 </a:t>
            </a:r>
            <a:r>
              <a:rPr lang="it-IT" sz="1200" b="1" i="1" dirty="0"/>
              <a:t>(Cancellazione dal registro)</a:t>
            </a:r>
          </a:p>
          <a:p>
            <a:pPr algn="just">
              <a:spcAft>
                <a:spcPts val="600"/>
              </a:spcAft>
            </a:pPr>
            <a:r>
              <a:rPr lang="it-IT" sz="1200" i="1" dirty="0"/>
              <a:t>1. La cancellazione dal registro è disposta:</a:t>
            </a:r>
          </a:p>
          <a:p>
            <a:pPr algn="just">
              <a:spcAft>
                <a:spcPts val="600"/>
              </a:spcAft>
            </a:pPr>
            <a:r>
              <a:rPr lang="it-IT" sz="1200" i="1" dirty="0" smtClean="0"/>
              <a:t>a</a:t>
            </a:r>
            <a:r>
              <a:rPr lang="it-IT" sz="1200" i="1" dirty="0"/>
              <a:t>) su richiesta del gestore;</a:t>
            </a:r>
          </a:p>
          <a:p>
            <a:pPr algn="just">
              <a:spcAft>
                <a:spcPts val="600"/>
              </a:spcAft>
            </a:pPr>
            <a:r>
              <a:rPr lang="it-IT" sz="1200" i="1" dirty="0" smtClean="0"/>
              <a:t>b</a:t>
            </a:r>
            <a:r>
              <a:rPr lang="it-IT" sz="1200" i="1" dirty="0"/>
              <a:t>) a seguito della perdita dei requisiti prescritti per l'iscrizione;</a:t>
            </a:r>
          </a:p>
          <a:p>
            <a:pPr algn="just">
              <a:spcAft>
                <a:spcPts val="600"/>
              </a:spcAft>
            </a:pPr>
            <a:r>
              <a:rPr lang="it-IT" sz="1200" i="1" dirty="0" smtClean="0"/>
              <a:t>c</a:t>
            </a:r>
            <a:r>
              <a:rPr lang="it-IT" sz="1200" i="1" dirty="0"/>
              <a:t>) a seguito del mancato pagamento del contributo di vigilanza nella misura determinata annualmente dalla Consob;</a:t>
            </a:r>
          </a:p>
          <a:p>
            <a:pPr algn="just">
              <a:spcAft>
                <a:spcPts val="600"/>
              </a:spcAft>
            </a:pPr>
            <a:r>
              <a:rPr lang="it-IT" sz="1200" i="1" dirty="0" smtClean="0"/>
              <a:t>d</a:t>
            </a:r>
            <a:r>
              <a:rPr lang="it-IT" sz="1200" i="1" dirty="0"/>
              <a:t>) per effetto dell'adozione del provvedimento di radiazione ai sensi dell'articolo 23, comma 1, lettera b).</a:t>
            </a:r>
          </a:p>
          <a:p>
            <a:pPr algn="just">
              <a:spcAft>
                <a:spcPts val="600"/>
              </a:spcAft>
            </a:pPr>
            <a:r>
              <a:rPr lang="it-IT" sz="1200" i="1" dirty="0" smtClean="0"/>
              <a:t>2</a:t>
            </a:r>
            <a:r>
              <a:rPr lang="it-IT" sz="1200" i="1" dirty="0"/>
              <a:t>. I gestori cancellati dal registro ai sensi del comma 1 possono esservi nuovamente iscritti a domanda, purché:</a:t>
            </a:r>
          </a:p>
          <a:p>
            <a:pPr algn="just">
              <a:spcAft>
                <a:spcPts val="600"/>
              </a:spcAft>
            </a:pPr>
            <a:r>
              <a:rPr lang="it-IT" sz="1200" i="1" dirty="0" smtClean="0"/>
              <a:t>a</a:t>
            </a:r>
            <a:r>
              <a:rPr lang="it-IT" sz="1200" i="1" dirty="0"/>
              <a:t>) nei casi previsti dal comma 1, lettere b) e c), siano rientrati in possesso dei requisiti indicati agli articoli 8 e 9, ovvero abbiano corrisposto il contributo di vigilanza dovuto;</a:t>
            </a:r>
          </a:p>
          <a:p>
            <a:pPr algn="just">
              <a:spcAft>
                <a:spcPts val="600"/>
              </a:spcAft>
            </a:pPr>
            <a:r>
              <a:rPr lang="it-IT" sz="1200" i="1" dirty="0" smtClean="0"/>
              <a:t>b</a:t>
            </a:r>
            <a:r>
              <a:rPr lang="it-IT" sz="1200" i="1" dirty="0"/>
              <a:t>) nel caso previsto dal comma 1, lettera d), siano decorsi tre anni dalla data della notifica del provvedimento di radiazione.</a:t>
            </a:r>
          </a:p>
        </p:txBody>
      </p:sp>
    </p:spTree>
    <p:extLst>
      <p:ext uri="{BB962C8B-B14F-4D97-AF65-F5344CB8AC3E}">
        <p14:creationId xmlns:p14="http://schemas.microsoft.com/office/powerpoint/2010/main" xmlns="" val="194559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4216539"/>
          </a:xfrm>
          <a:prstGeom prst="rect">
            <a:avLst/>
          </a:prstGeom>
          <a:noFill/>
        </p:spPr>
        <p:txBody>
          <a:bodyPr wrap="square" rtlCol="0">
            <a:spAutoFit/>
          </a:bodyPr>
          <a:lstStyle/>
          <a:p>
            <a:pPr algn="ctr">
              <a:spcAft>
                <a:spcPts val="1200"/>
              </a:spcAft>
            </a:pPr>
            <a:r>
              <a:rPr lang="it-IT" sz="1200" i="1" dirty="0"/>
              <a:t>PARTE II - REGISTRO E DISCIPLINA DEI GESTORI DI PORTALI - Titolo </a:t>
            </a:r>
            <a:r>
              <a:rPr lang="it-IT" sz="1200" i="1" dirty="0" smtClean="0"/>
              <a:t>III – Regole di condotta (segue)</a:t>
            </a:r>
            <a:endParaRPr lang="it-IT" sz="1200" i="1" dirty="0"/>
          </a:p>
          <a:p>
            <a:pPr algn="ctr">
              <a:spcAft>
                <a:spcPts val="1200"/>
              </a:spcAft>
            </a:pPr>
            <a:r>
              <a:rPr lang="it-IT" sz="1200" b="1" i="1" dirty="0" smtClean="0"/>
              <a:t>Art</a:t>
            </a:r>
            <a:r>
              <a:rPr lang="it-IT" sz="1200" b="1" i="1" dirty="0"/>
              <a:t>. </a:t>
            </a:r>
            <a:r>
              <a:rPr lang="it-IT" sz="1200" b="1" i="1" dirty="0" smtClean="0"/>
              <a:t>13 (Obblighi del gestore)</a:t>
            </a:r>
            <a:endParaRPr lang="it-IT" sz="1200" b="1" i="1" dirty="0"/>
          </a:p>
          <a:p>
            <a:pPr algn="just">
              <a:spcAft>
                <a:spcPts val="600"/>
              </a:spcAft>
            </a:pPr>
            <a:r>
              <a:rPr lang="it-IT" sz="1200" i="1" dirty="0"/>
              <a:t>1. Il gestore opera con diligenza, correttezza e trasparenza evitando che gli eventuali conflitti di interesse che potrebbero insorgere nello svolgimento dell'attività di gestione di portali incidano negativamente sugli interessi degli investitori e degli emittenti e assicurando la parità di trattamento dei destinatari delle offerte che si trovino in identiche condizioni.</a:t>
            </a:r>
          </a:p>
          <a:p>
            <a:pPr algn="just">
              <a:spcAft>
                <a:spcPts val="600"/>
              </a:spcAft>
            </a:pPr>
            <a:r>
              <a:rPr lang="it-IT" sz="1200" i="1" dirty="0" smtClean="0"/>
              <a:t>2</a:t>
            </a:r>
            <a:r>
              <a:rPr lang="it-IT" sz="1200" i="1" dirty="0"/>
              <a:t>. Il gestore rende disponibili agli investitori, in maniera dettagliata, corretta, chiara, non fuorviante e senza omissioni, tutte le informazioni riguardanti l'offerta che sono fornite dall'emittente affinché gli stessi possano ragionevolmente e compiutamente comprendere la natura dell'investimento, il tipo di strumenti finanziari offerti e i rischi ad essi connessi e prendere le decisioni in materia di investimenti in modo consapevole.</a:t>
            </a:r>
          </a:p>
          <a:p>
            <a:pPr algn="just">
              <a:spcAft>
                <a:spcPts val="600"/>
              </a:spcAft>
            </a:pPr>
            <a:r>
              <a:rPr lang="it-IT" sz="1200" i="1" dirty="0" smtClean="0"/>
              <a:t>3</a:t>
            </a:r>
            <a:r>
              <a:rPr lang="it-IT" sz="1200" i="1" dirty="0"/>
              <a:t>. Il gestore richiama l'attenzione degli investitori diversi dagli investitori professionali sull'opportunità che gli investimenti in attività finanziaria ad alto rischio siano adeguatamente rapportati alle proprie disponibilità finanziarie. Il gestore non diffonde notizie che siano non coerenti con le informazioni pubblicate sul portale e si astiene dal formulare raccomandazioni riguardanti gli strumenti finanziari oggetto delle singole offerte atte ad influenzare l'andamento delle adesioni alle medesime.</a:t>
            </a:r>
          </a:p>
          <a:p>
            <a:pPr algn="just">
              <a:spcAft>
                <a:spcPts val="600"/>
              </a:spcAft>
            </a:pPr>
            <a:r>
              <a:rPr lang="it-IT" sz="1200" i="1" dirty="0" smtClean="0"/>
              <a:t>4</a:t>
            </a:r>
            <a:r>
              <a:rPr lang="it-IT" sz="1200" i="1" dirty="0"/>
              <a:t>. Il gestore assicura che le informazioni fornite tramite il portale siano aggiornate, accessibili almeno per i dodici mesi successivi alla chiusura delle offerte e rese disponibili agli interessati che ne facciano richiesta per un periodo di cinque anni dalla data di chiusura dell'offerta.</a:t>
            </a:r>
          </a:p>
          <a:p>
            <a:pPr algn="just">
              <a:spcAft>
                <a:spcPts val="600"/>
              </a:spcAft>
            </a:pPr>
            <a:r>
              <a:rPr lang="it-IT" sz="1200" i="1" dirty="0" smtClean="0"/>
              <a:t>5</a:t>
            </a:r>
            <a:r>
              <a:rPr lang="it-IT" sz="1200" i="1" dirty="0"/>
              <a:t>. Il gestore assicura agli investitori diversi dagli investitori professionali il diritto di recedere dall'ordine di adesione, senza alcuna spesa, tramite comunicazione rivolta al gestore medesimo, entro sette giorni decorrenti dalla data dell'ordine.</a:t>
            </a:r>
          </a:p>
        </p:txBody>
      </p:sp>
      <p:pic>
        <p:nvPicPr>
          <p:cNvPr id="5" name="Picture 2">
            <a:hlinkClick r:id="rId2" action="ppaction://hlinksldjump" tooltip="Tona indietro"/>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5982816"/>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932040" y="5982816"/>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30920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5124480"/>
          </a:xfrm>
          <a:prstGeom prst="rect">
            <a:avLst/>
          </a:prstGeom>
          <a:noFill/>
        </p:spPr>
        <p:txBody>
          <a:bodyPr wrap="square" rtlCol="0">
            <a:spAutoFit/>
          </a:bodyPr>
          <a:lstStyle/>
          <a:p>
            <a:pPr algn="ctr">
              <a:spcAft>
                <a:spcPts val="1200"/>
              </a:spcAft>
            </a:pPr>
            <a:r>
              <a:rPr lang="it-IT" sz="1200" b="1" i="1" dirty="0" smtClean="0"/>
              <a:t>Art</a:t>
            </a:r>
            <a:r>
              <a:rPr lang="it-IT" sz="1200" b="1" i="1" dirty="0"/>
              <a:t>. 14 (Informazioni relative alla gestione del portale)</a:t>
            </a:r>
          </a:p>
          <a:p>
            <a:pPr algn="just">
              <a:spcAft>
                <a:spcPts val="600"/>
              </a:spcAft>
            </a:pPr>
            <a:r>
              <a:rPr lang="it-IT" sz="1200" i="1" dirty="0"/>
              <a:t>1. Nel portale sono pubblicate in forma sintetica e facilmente comprensibile, anche attraverso l'utilizzo di tecniche multimediali, le informazioni relative:</a:t>
            </a:r>
          </a:p>
          <a:p>
            <a:pPr algn="just">
              <a:spcAft>
                <a:spcPts val="600"/>
              </a:spcAft>
            </a:pPr>
            <a:r>
              <a:rPr lang="it-IT" sz="1200" i="1" dirty="0" smtClean="0"/>
              <a:t>a</a:t>
            </a:r>
            <a:r>
              <a:rPr lang="it-IT" sz="1200" i="1" dirty="0"/>
              <a:t>) al gestore, ai soggetti che detengono il controllo, ai soggetti aventi funzioni di amministrazione, direzione e controllo;</a:t>
            </a:r>
          </a:p>
          <a:p>
            <a:pPr algn="just">
              <a:spcAft>
                <a:spcPts val="600"/>
              </a:spcAft>
            </a:pPr>
            <a:r>
              <a:rPr lang="it-IT" sz="1200" i="1" dirty="0" smtClean="0"/>
              <a:t>b</a:t>
            </a:r>
            <a:r>
              <a:rPr lang="it-IT" sz="1200" i="1" dirty="0"/>
              <a:t>) alle attività svolte, ivi incluse le modalità di selezione delle offerte o l'eventuale affidamento di tale attività a terzi;</a:t>
            </a:r>
          </a:p>
          <a:p>
            <a:pPr algn="just">
              <a:spcAft>
                <a:spcPts val="600"/>
              </a:spcAft>
            </a:pPr>
            <a:r>
              <a:rPr lang="it-IT" sz="1200" i="1" dirty="0" smtClean="0"/>
              <a:t>c</a:t>
            </a:r>
            <a:r>
              <a:rPr lang="it-IT" sz="1200" i="1" dirty="0"/>
              <a:t>) alle modalità per la gestione degli ordini relativi agli strumenti finanziari offerti tramite il portale, anche con riferimento alle condizioni previste dall'articolo 17, comma 4;</a:t>
            </a:r>
          </a:p>
          <a:p>
            <a:pPr algn="just">
              <a:spcAft>
                <a:spcPts val="600"/>
              </a:spcAft>
            </a:pPr>
            <a:r>
              <a:rPr lang="it-IT" sz="1200" i="1" dirty="0" smtClean="0"/>
              <a:t>d</a:t>
            </a:r>
            <a:r>
              <a:rPr lang="it-IT" sz="1200" i="1" dirty="0"/>
              <a:t>) agli eventuali costi a carico degli investitori;</a:t>
            </a:r>
          </a:p>
          <a:p>
            <a:pPr algn="just">
              <a:spcAft>
                <a:spcPts val="600"/>
              </a:spcAft>
            </a:pPr>
            <a:r>
              <a:rPr lang="it-IT" sz="1200" i="1" dirty="0" smtClean="0"/>
              <a:t>e</a:t>
            </a:r>
            <a:r>
              <a:rPr lang="it-IT" sz="1200" i="1" dirty="0"/>
              <a:t>) alle misure predisposte per ridurre e gestire i rischi di frode;</a:t>
            </a:r>
          </a:p>
          <a:p>
            <a:pPr algn="just">
              <a:spcAft>
                <a:spcPts val="600"/>
              </a:spcAft>
            </a:pPr>
            <a:r>
              <a:rPr lang="it-IT" sz="1200" i="1" dirty="0" smtClean="0"/>
              <a:t>f</a:t>
            </a:r>
            <a:r>
              <a:rPr lang="it-IT" sz="1200" i="1" dirty="0"/>
              <a:t>) alle misure predisposte per assicurare il corretto trattamento dei dati personali e delle informazioni ricevute dagli investitori ai sensi del decreto legislativo 30 giugno 2003, n. 196 e successive modifiche;</a:t>
            </a:r>
          </a:p>
          <a:p>
            <a:pPr algn="just">
              <a:spcAft>
                <a:spcPts val="600"/>
              </a:spcAft>
            </a:pPr>
            <a:r>
              <a:rPr lang="it-IT" sz="1200" i="1" dirty="0" smtClean="0"/>
              <a:t>g</a:t>
            </a:r>
            <a:r>
              <a:rPr lang="it-IT" sz="1200" i="1" dirty="0"/>
              <a:t>) alle misure predisposte per gestire i conflitti di interessi;</a:t>
            </a:r>
          </a:p>
          <a:p>
            <a:pPr algn="just">
              <a:spcAft>
                <a:spcPts val="600"/>
              </a:spcAft>
            </a:pPr>
            <a:r>
              <a:rPr lang="it-IT" sz="1200" i="1" dirty="0" smtClean="0"/>
              <a:t>h</a:t>
            </a:r>
            <a:r>
              <a:rPr lang="it-IT" sz="1200" i="1" dirty="0"/>
              <a:t>) alle misure predisposte per la trattazione dei reclami e l'indicazione dell'indirizzo cui trasmettere tali reclami;</a:t>
            </a:r>
          </a:p>
          <a:p>
            <a:pPr algn="just">
              <a:spcAft>
                <a:spcPts val="600"/>
              </a:spcAft>
            </a:pPr>
            <a:r>
              <a:rPr lang="it-IT" sz="1200" i="1" dirty="0" smtClean="0"/>
              <a:t>i</a:t>
            </a:r>
            <a:r>
              <a:rPr lang="it-IT" sz="1200" i="1" dirty="0"/>
              <a:t>) ai meccanismi previsti per la risoluzione stragiudiziale delle controversie;</a:t>
            </a:r>
          </a:p>
          <a:p>
            <a:pPr algn="just">
              <a:spcAft>
                <a:spcPts val="600"/>
              </a:spcAft>
            </a:pPr>
            <a:r>
              <a:rPr lang="it-IT" sz="1200" i="1" dirty="0" smtClean="0"/>
              <a:t>j</a:t>
            </a:r>
            <a:r>
              <a:rPr lang="it-IT" sz="1200" i="1" dirty="0"/>
              <a:t>) ai dati aggregati sulle offerte svolte attraverso il portale e sui rispettivi esiti;</a:t>
            </a:r>
          </a:p>
          <a:p>
            <a:pPr algn="just">
              <a:spcAft>
                <a:spcPts val="600"/>
              </a:spcAft>
            </a:pPr>
            <a:r>
              <a:rPr lang="it-IT" sz="1200" i="1" dirty="0" smtClean="0"/>
              <a:t>k</a:t>
            </a:r>
            <a:r>
              <a:rPr lang="it-IT" sz="1200" i="1" dirty="0"/>
              <a:t>) alla normativa di riferimento, all'indicazione del collegamento ipertestuale al registro nonché alla sezione di </a:t>
            </a:r>
            <a:r>
              <a:rPr lang="it-IT" sz="1200" i="1" dirty="0">
                <a:effectLst>
                  <a:outerShdw blurRad="38100" dist="38100" dir="2700000" algn="tl">
                    <a:srgbClr val="000000">
                      <a:alpha val="43137"/>
                    </a:srgbClr>
                  </a:outerShdw>
                </a:effectLst>
                <a:hlinkClick r:id="rId2"/>
              </a:rPr>
              <a:t>investor education</a:t>
            </a:r>
            <a:r>
              <a:rPr lang="it-IT" sz="1200" i="1" dirty="0"/>
              <a:t> del sito internet della Consob e alla apposita </a:t>
            </a:r>
            <a:r>
              <a:rPr lang="it-IT" sz="1200" i="1" dirty="0">
                <a:effectLst>
                  <a:outerShdw blurRad="38100" dist="38100" dir="2700000" algn="tl">
                    <a:srgbClr val="000000">
                      <a:alpha val="43137"/>
                    </a:srgbClr>
                  </a:outerShdw>
                </a:effectLst>
                <a:hlinkClick r:id="rId3"/>
              </a:rPr>
              <a:t>sezione speciale del Registro delle Imprese prevista all'articolo 25, comma 8, del decreto</a:t>
            </a:r>
            <a:r>
              <a:rPr lang="it-IT" sz="1200" i="1" dirty="0"/>
              <a:t>;</a:t>
            </a:r>
          </a:p>
          <a:p>
            <a:pPr algn="just">
              <a:spcAft>
                <a:spcPts val="600"/>
              </a:spcAft>
            </a:pPr>
            <a:r>
              <a:rPr lang="it-IT" sz="1200" i="1" dirty="0" smtClean="0"/>
              <a:t>l</a:t>
            </a:r>
            <a:r>
              <a:rPr lang="it-IT" sz="1200" i="1" dirty="0"/>
              <a:t>) agli estremi degli eventuali provvedimenti sanzionatori e cautelari adottati dalla Consob;</a:t>
            </a:r>
          </a:p>
          <a:p>
            <a:pPr algn="just">
              <a:spcAft>
                <a:spcPts val="600"/>
              </a:spcAft>
            </a:pPr>
            <a:r>
              <a:rPr lang="it-IT" sz="1200" i="1" dirty="0" smtClean="0"/>
              <a:t>m</a:t>
            </a:r>
            <a:r>
              <a:rPr lang="it-IT" sz="1200" i="1" dirty="0"/>
              <a:t>) alle iniziative, che il gestore si riserva di adottare nei confronti degli emittenti in caso di inosservanza delle regole di funzionamento del portale; in caso di mancata predisposizione, l'indicazione che non sussistono tali iniziative.</a:t>
            </a:r>
          </a:p>
        </p:txBody>
      </p:sp>
    </p:spTree>
    <p:extLst>
      <p:ext uri="{BB962C8B-B14F-4D97-AF65-F5344CB8AC3E}">
        <p14:creationId xmlns:p14="http://schemas.microsoft.com/office/powerpoint/2010/main" xmlns="" val="3195170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4785926"/>
          </a:xfrm>
          <a:prstGeom prst="rect">
            <a:avLst/>
          </a:prstGeom>
          <a:noFill/>
        </p:spPr>
        <p:txBody>
          <a:bodyPr wrap="square" rtlCol="0">
            <a:spAutoFit/>
          </a:bodyPr>
          <a:lstStyle/>
          <a:p>
            <a:pPr algn="ctr">
              <a:spcAft>
                <a:spcPts val="1200"/>
              </a:spcAft>
            </a:pPr>
            <a:r>
              <a:rPr lang="it-IT" sz="1200" b="1" i="1" dirty="0" smtClean="0"/>
              <a:t>Art</a:t>
            </a:r>
            <a:r>
              <a:rPr lang="it-IT" sz="1200" b="1" i="1" dirty="0"/>
              <a:t>. 15 (Informazioni relative all'investimento in start-up innovative)</a:t>
            </a:r>
          </a:p>
          <a:p>
            <a:pPr algn="just">
              <a:spcAft>
                <a:spcPts val="600"/>
              </a:spcAft>
            </a:pPr>
            <a:r>
              <a:rPr lang="it-IT" sz="1200" i="1" dirty="0"/>
              <a:t>1. Il gestore fornisce agli investitori, in forma sintetica e facilmente comprensibile, anche mediante l'utilizzo di tecniche multimediali, le informazioni relative all'investimento in strumenti finanziari di start-up innovative, riguardanti almeno:</a:t>
            </a:r>
          </a:p>
          <a:p>
            <a:pPr algn="just">
              <a:spcAft>
                <a:spcPts val="600"/>
              </a:spcAft>
            </a:pPr>
            <a:r>
              <a:rPr lang="it-IT" sz="1200" i="1" dirty="0" smtClean="0"/>
              <a:t>a</a:t>
            </a:r>
            <a:r>
              <a:rPr lang="it-IT" sz="1200" i="1" dirty="0"/>
              <a:t>) il rischio di perdita dell'intero capitale investito;</a:t>
            </a:r>
          </a:p>
          <a:p>
            <a:pPr algn="just">
              <a:spcAft>
                <a:spcPts val="600"/>
              </a:spcAft>
            </a:pPr>
            <a:r>
              <a:rPr lang="it-IT" sz="1200" i="1" dirty="0" smtClean="0"/>
              <a:t>b</a:t>
            </a:r>
            <a:r>
              <a:rPr lang="it-IT" sz="1200" i="1" dirty="0"/>
              <a:t>) il rischio di illiquidità;</a:t>
            </a:r>
          </a:p>
          <a:p>
            <a:pPr algn="just">
              <a:spcAft>
                <a:spcPts val="600"/>
              </a:spcAft>
            </a:pPr>
            <a:r>
              <a:rPr lang="it-IT" sz="1200" i="1" dirty="0" smtClean="0"/>
              <a:t>c</a:t>
            </a:r>
            <a:r>
              <a:rPr lang="it-IT" sz="1200" i="1" dirty="0"/>
              <a:t>) il divieto di distribuzione di utili ai sensi dell'articolo 25 del decreto;</a:t>
            </a:r>
          </a:p>
          <a:p>
            <a:pPr algn="just">
              <a:spcAft>
                <a:spcPts val="600"/>
              </a:spcAft>
            </a:pPr>
            <a:r>
              <a:rPr lang="it-IT" sz="1200" i="1" dirty="0" smtClean="0"/>
              <a:t>d</a:t>
            </a:r>
            <a:r>
              <a:rPr lang="it-IT" sz="1200" i="1" dirty="0"/>
              <a:t>) il trattamento fiscale di tali investimenti (con particolare riguardo alla temporaneità dei benefici ed alle ipotesi di decadenza dagli stessi);</a:t>
            </a:r>
          </a:p>
          <a:p>
            <a:pPr algn="just">
              <a:spcAft>
                <a:spcPts val="600"/>
              </a:spcAft>
            </a:pPr>
            <a:r>
              <a:rPr lang="it-IT" sz="1200" i="1" dirty="0" smtClean="0"/>
              <a:t>e</a:t>
            </a:r>
            <a:r>
              <a:rPr lang="it-IT" sz="1200" i="1" dirty="0"/>
              <a:t>) le deroghe al diritto societario previste dall'articolo 26 del decreto nonché al diritto fallimentare previste dall'articolo 31 del decreto;</a:t>
            </a:r>
          </a:p>
          <a:p>
            <a:pPr algn="just">
              <a:spcAft>
                <a:spcPts val="600"/>
              </a:spcAft>
            </a:pPr>
            <a:r>
              <a:rPr lang="it-IT" sz="1200" i="1" dirty="0" smtClean="0"/>
              <a:t>f</a:t>
            </a:r>
            <a:r>
              <a:rPr lang="it-IT" sz="1200" i="1" dirty="0"/>
              <a:t>) i contenuti tipici di un business plan;</a:t>
            </a:r>
          </a:p>
          <a:p>
            <a:pPr algn="just">
              <a:spcAft>
                <a:spcPts val="600"/>
              </a:spcAft>
            </a:pPr>
            <a:r>
              <a:rPr lang="it-IT" sz="1200" i="1" dirty="0" smtClean="0"/>
              <a:t>g</a:t>
            </a:r>
            <a:r>
              <a:rPr lang="it-IT" sz="1200" i="1" dirty="0"/>
              <a:t>) il diritto di recesso, ai sensi dell'articolo 13, comma 5 e le relative modalità di esercizio.</a:t>
            </a:r>
          </a:p>
          <a:p>
            <a:pPr algn="just">
              <a:spcAft>
                <a:spcPts val="600"/>
              </a:spcAft>
            </a:pPr>
            <a:r>
              <a:rPr lang="it-IT" sz="1200" i="1" dirty="0" smtClean="0"/>
              <a:t>2</a:t>
            </a:r>
            <a:r>
              <a:rPr lang="it-IT" sz="1200" i="1" dirty="0"/>
              <a:t>. Il gestore assicura che possano accedere alle sezioni del portale in cui è possibile aderire alle singole offerte solo gli investitori diversi dagli investitori professionali che abbiano:</a:t>
            </a:r>
          </a:p>
          <a:p>
            <a:pPr algn="just">
              <a:spcAft>
                <a:spcPts val="600"/>
              </a:spcAft>
            </a:pPr>
            <a:r>
              <a:rPr lang="it-IT" sz="1200" i="1" dirty="0" smtClean="0"/>
              <a:t>a</a:t>
            </a:r>
            <a:r>
              <a:rPr lang="it-IT" sz="1200" i="1" dirty="0"/>
              <a:t>) preso visione delle informazioni di investor education previste dall'articolo 14, comma 1, lettera k) e delle informazioni indicate al comma 1;</a:t>
            </a:r>
          </a:p>
          <a:p>
            <a:pPr algn="just">
              <a:spcAft>
                <a:spcPts val="600"/>
              </a:spcAft>
            </a:pPr>
            <a:r>
              <a:rPr lang="it-IT" sz="1200" i="1" dirty="0" smtClean="0"/>
              <a:t>b</a:t>
            </a:r>
            <a:r>
              <a:rPr lang="it-IT" sz="1200" i="1" dirty="0"/>
              <a:t>) risposto positivamente ad un questionario comprovante la piena comprensione delle caratteristiche essenziali e dei rischi principali connessi all'investimento in start-up innovative per il tramite di portali;</a:t>
            </a:r>
          </a:p>
          <a:p>
            <a:pPr algn="just">
              <a:spcAft>
                <a:spcPts val="600"/>
              </a:spcAft>
            </a:pPr>
            <a:r>
              <a:rPr lang="it-IT" sz="1200" i="1" dirty="0" smtClean="0"/>
              <a:t>c</a:t>
            </a:r>
            <a:r>
              <a:rPr lang="it-IT" sz="1200" i="1" dirty="0"/>
              <a:t>) dichiarato di essere in grado di sostenere economicamente l'eventuale intera perdita dell'investimento che intendono effettuare.</a:t>
            </a:r>
          </a:p>
        </p:txBody>
      </p:sp>
    </p:spTree>
    <p:extLst>
      <p:ext uri="{BB962C8B-B14F-4D97-AF65-F5344CB8AC3E}">
        <p14:creationId xmlns:p14="http://schemas.microsoft.com/office/powerpoint/2010/main" xmlns="" val="352069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2846933"/>
          </a:xfrm>
          <a:prstGeom prst="rect">
            <a:avLst/>
          </a:prstGeom>
          <a:noFill/>
        </p:spPr>
        <p:txBody>
          <a:bodyPr wrap="square" rtlCol="0">
            <a:spAutoFit/>
          </a:bodyPr>
          <a:lstStyle/>
          <a:p>
            <a:pPr algn="ctr">
              <a:spcAft>
                <a:spcPts val="1200"/>
              </a:spcAft>
            </a:pPr>
            <a:r>
              <a:rPr lang="it-IT" sz="1200" b="1" i="1" dirty="0" smtClean="0"/>
              <a:t>Art</a:t>
            </a:r>
            <a:r>
              <a:rPr lang="it-IT" sz="1200" b="1" i="1" dirty="0"/>
              <a:t>. 16 (Informazioni relative alle singole offerte)</a:t>
            </a:r>
          </a:p>
          <a:p>
            <a:pPr algn="just">
              <a:spcAft>
                <a:spcPts val="600"/>
              </a:spcAft>
            </a:pPr>
            <a:r>
              <a:rPr lang="it-IT" sz="1200" i="1" dirty="0"/>
              <a:t>1. In relazione a ciascuna offerta il gestore pubblica:</a:t>
            </a:r>
          </a:p>
          <a:p>
            <a:pPr algn="just">
              <a:spcAft>
                <a:spcPts val="600"/>
              </a:spcAft>
            </a:pPr>
            <a:r>
              <a:rPr lang="it-IT" sz="1200" i="1" dirty="0" smtClean="0"/>
              <a:t>a</a:t>
            </a:r>
            <a:r>
              <a:rPr lang="it-IT" sz="1200" i="1" dirty="0"/>
              <a:t>) le informazioni indicate nell'</a:t>
            </a:r>
            <a:r>
              <a:rPr lang="it-IT" sz="1200" i="1" dirty="0">
                <a:effectLst>
                  <a:outerShdw blurRad="38100" dist="38100" dir="2700000" algn="tl">
                    <a:srgbClr val="000000">
                      <a:alpha val="43137"/>
                    </a:srgbClr>
                  </a:outerShdw>
                </a:effectLst>
                <a:hlinkClick r:id="rId2"/>
              </a:rPr>
              <a:t>Allegato 3 </a:t>
            </a:r>
            <a:r>
              <a:rPr lang="it-IT" sz="1200" i="1" dirty="0"/>
              <a:t>ed i relativi aggiornamenti forniti dall'emittente, anche in caso di significative variazioni intervenute o errori materiali rilevati nel corso dell'offerta, portando contestualmente ogni aggiornamento a conoscenza dei soggetti che hanno aderito all'offerta;</a:t>
            </a:r>
          </a:p>
          <a:p>
            <a:pPr algn="just">
              <a:spcAft>
                <a:spcPts val="600"/>
              </a:spcAft>
            </a:pPr>
            <a:r>
              <a:rPr lang="it-IT" sz="1200" i="1" dirty="0" smtClean="0"/>
              <a:t>b</a:t>
            </a:r>
            <a:r>
              <a:rPr lang="it-IT" sz="1200" i="1" dirty="0"/>
              <a:t>) gli elementi identificativi delle banche o delle imprese di investimento che curano il perfezionamento degli ordini nonché gli estremi identificativi del conto previsto dall'articolo 17, comma 6;</a:t>
            </a:r>
          </a:p>
          <a:p>
            <a:pPr algn="just">
              <a:spcAft>
                <a:spcPts val="600"/>
              </a:spcAft>
            </a:pPr>
            <a:r>
              <a:rPr lang="it-IT" sz="1200" i="1" dirty="0" smtClean="0"/>
              <a:t>c</a:t>
            </a:r>
            <a:r>
              <a:rPr lang="it-IT" sz="1200" i="1" dirty="0"/>
              <a:t>) le informazioni le modalità di esercizio del diritto di revoca previsto dall'articolo 25, comma 2;</a:t>
            </a:r>
          </a:p>
          <a:p>
            <a:pPr algn="just">
              <a:spcAft>
                <a:spcPts val="600"/>
              </a:spcAft>
            </a:pPr>
            <a:r>
              <a:rPr lang="it-IT" sz="1200" i="1" dirty="0" smtClean="0"/>
              <a:t>d</a:t>
            </a:r>
            <a:r>
              <a:rPr lang="it-IT" sz="1200" i="1" dirty="0"/>
              <a:t>) la periodicità e le modalità con cui verranno fornite le informazioni sullo stato delle adesioni, l'ammontare sottoscritto e il numero di aderenti.</a:t>
            </a:r>
          </a:p>
          <a:p>
            <a:pPr algn="just">
              <a:spcAft>
                <a:spcPts val="600"/>
              </a:spcAft>
            </a:pPr>
            <a:r>
              <a:rPr lang="it-IT" sz="1200" i="1" dirty="0" smtClean="0"/>
              <a:t>2</a:t>
            </a:r>
            <a:r>
              <a:rPr lang="it-IT" sz="1200" i="1" dirty="0"/>
              <a:t>. Le informazioni indicate al comma 1 possono essere altresì fornite mediante l'utilizzo di tecniche multimediali. Il gestore consente l'acquisizione delle informazioni elencate al comma 1, lettera a), su supporto durevole.</a:t>
            </a:r>
          </a:p>
        </p:txBody>
      </p:sp>
    </p:spTree>
    <p:extLst>
      <p:ext uri="{BB962C8B-B14F-4D97-AF65-F5344CB8AC3E}">
        <p14:creationId xmlns:p14="http://schemas.microsoft.com/office/powerpoint/2010/main" xmlns="" val="412136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5078313"/>
          </a:xfrm>
          <a:prstGeom prst="rect">
            <a:avLst/>
          </a:prstGeom>
          <a:noFill/>
        </p:spPr>
        <p:txBody>
          <a:bodyPr wrap="square" rtlCol="0">
            <a:spAutoFit/>
          </a:bodyPr>
          <a:lstStyle/>
          <a:p>
            <a:pPr algn="ctr">
              <a:spcAft>
                <a:spcPts val="1200"/>
              </a:spcAft>
            </a:pPr>
            <a:r>
              <a:rPr lang="it-IT" sz="1200" b="1" i="1" dirty="0" smtClean="0"/>
              <a:t>Art</a:t>
            </a:r>
            <a:r>
              <a:rPr lang="it-IT" sz="1200" b="1" i="1" dirty="0"/>
              <a:t>. 17 (Obblighi relativi alla gestione degli ordini di adesione degli investitori)</a:t>
            </a:r>
          </a:p>
          <a:p>
            <a:pPr algn="just">
              <a:spcAft>
                <a:spcPts val="600"/>
              </a:spcAft>
            </a:pPr>
            <a:r>
              <a:rPr lang="it-IT" sz="1200" i="1" dirty="0"/>
              <a:t>1. Il gestore adotta misure volte ad assicurare che gli ordini di adesione alle offerte ricevuti dagli investitori siano:</a:t>
            </a:r>
          </a:p>
          <a:p>
            <a:pPr algn="just">
              <a:spcAft>
                <a:spcPts val="600"/>
              </a:spcAft>
            </a:pPr>
            <a:r>
              <a:rPr lang="it-IT" sz="1200" i="1" dirty="0" smtClean="0"/>
              <a:t>a</a:t>
            </a:r>
            <a:r>
              <a:rPr lang="it-IT" sz="1200" i="1" dirty="0"/>
              <a:t>) trattati in maniera rapida, corretta ed efficiente;</a:t>
            </a:r>
          </a:p>
          <a:p>
            <a:pPr algn="just">
              <a:spcAft>
                <a:spcPts val="600"/>
              </a:spcAft>
            </a:pPr>
            <a:r>
              <a:rPr lang="it-IT" sz="1200" i="1" dirty="0" smtClean="0"/>
              <a:t>b</a:t>
            </a:r>
            <a:r>
              <a:rPr lang="it-IT" sz="1200" i="1" dirty="0"/>
              <a:t>) registrati in modo pronto e accurato;</a:t>
            </a:r>
          </a:p>
          <a:p>
            <a:pPr algn="just">
              <a:spcAft>
                <a:spcPts val="600"/>
              </a:spcAft>
            </a:pPr>
            <a:r>
              <a:rPr lang="it-IT" sz="1200" i="1" dirty="0" smtClean="0"/>
              <a:t>c</a:t>
            </a:r>
            <a:r>
              <a:rPr lang="it-IT" sz="1200" i="1" dirty="0"/>
              <a:t>) trasmessi, indicando gli estremi identificativi di ciascun investitore, secondo la sequenza temporale con la quale sono stati ricevuti.</a:t>
            </a:r>
          </a:p>
          <a:p>
            <a:pPr algn="just">
              <a:spcAft>
                <a:spcPts val="600"/>
              </a:spcAft>
            </a:pPr>
            <a:r>
              <a:rPr lang="it-IT" sz="1200" i="1" dirty="0" smtClean="0"/>
              <a:t>2</a:t>
            </a:r>
            <a:r>
              <a:rPr lang="it-IT" sz="1200" i="1" dirty="0"/>
              <a:t>. Le banche e le imprese di investimento curano il perfezionamento degli ordini che ricevono per il tramite di un gestore e tengono informato quest'ultimo sui relativi esiti, assicurando il rispetto di quanto previsto al comma 6.</a:t>
            </a:r>
          </a:p>
          <a:p>
            <a:pPr algn="just">
              <a:spcAft>
                <a:spcPts val="600"/>
              </a:spcAft>
            </a:pPr>
            <a:r>
              <a:rPr lang="it-IT" sz="1200" i="1" dirty="0" smtClean="0"/>
              <a:t>3</a:t>
            </a:r>
            <a:r>
              <a:rPr lang="it-IT" sz="1200" i="1" dirty="0"/>
              <a:t>. Le banche e le imprese di investimento che ricevono gli ordini operano nei confronti degli investitori nel rispetto delle disposizioni applicabili contenute nella </a:t>
            </a:r>
            <a:r>
              <a:rPr lang="it-IT" sz="1200" i="1" dirty="0">
                <a:effectLst>
                  <a:outerShdw blurRad="38100" dist="38100" dir="2700000" algn="tl">
                    <a:srgbClr val="000000">
                      <a:alpha val="43137"/>
                    </a:srgbClr>
                  </a:outerShdw>
                </a:effectLst>
                <a:hlinkClick r:id="rId2"/>
              </a:rPr>
              <a:t>Parte II del Testo Unico </a:t>
            </a:r>
            <a:r>
              <a:rPr lang="it-IT" sz="1200" i="1" dirty="0"/>
              <a:t>e nella relativa </a:t>
            </a:r>
            <a:r>
              <a:rPr lang="it-IT" sz="1200" i="1" dirty="0">
                <a:effectLst>
                  <a:outerShdw blurRad="38100" dist="38100" dir="2700000" algn="tl">
                    <a:srgbClr val="000000">
                      <a:alpha val="43137"/>
                    </a:srgbClr>
                  </a:outerShdw>
                </a:effectLst>
                <a:hlinkClick r:id="rId3"/>
              </a:rPr>
              <a:t>disciplina di attuazione</a:t>
            </a:r>
            <a:r>
              <a:rPr lang="it-IT" sz="1200" i="1" dirty="0"/>
              <a:t>.</a:t>
            </a:r>
          </a:p>
          <a:p>
            <a:pPr algn="just">
              <a:spcAft>
                <a:spcPts val="600"/>
              </a:spcAft>
            </a:pPr>
            <a:r>
              <a:rPr lang="it-IT" sz="1200" i="1" dirty="0" smtClean="0"/>
              <a:t>4</a:t>
            </a:r>
            <a:r>
              <a:rPr lang="it-IT" sz="1200" i="1" dirty="0"/>
              <a:t>. Le disposizioni contenute nel comma 3 non si applicano quando ricorrano le seguenti condizioni:</a:t>
            </a:r>
          </a:p>
          <a:p>
            <a:pPr algn="just">
              <a:spcAft>
                <a:spcPts val="600"/>
              </a:spcAft>
            </a:pPr>
            <a:r>
              <a:rPr lang="it-IT" sz="1200" i="1" dirty="0" smtClean="0"/>
              <a:t>a</a:t>
            </a:r>
            <a:r>
              <a:rPr lang="it-IT" sz="1200" i="1" dirty="0"/>
              <a:t>) gli ordini siano impartiti da investitori-persone fisiche e il relativo controvalore sia inferiore a cinquecento euro per singolo ordine e a mille euro considerando gli ordini complessivi annuali;</a:t>
            </a:r>
          </a:p>
          <a:p>
            <a:pPr algn="just">
              <a:spcAft>
                <a:spcPts val="600"/>
              </a:spcAft>
            </a:pPr>
            <a:r>
              <a:rPr lang="it-IT" sz="1200" i="1" dirty="0" smtClean="0"/>
              <a:t>b</a:t>
            </a:r>
            <a:r>
              <a:rPr lang="it-IT" sz="1200" i="1" dirty="0"/>
              <a:t>) gli ordini siano impartiti da investitori-persone giuridiche e il relativo controvalore sia inferiore a cinquemila euro per singolo ordine e a diecimila euro considerando gli ordini complessivi annuali.</a:t>
            </a:r>
          </a:p>
          <a:p>
            <a:pPr algn="just">
              <a:spcAft>
                <a:spcPts val="600"/>
              </a:spcAft>
            </a:pPr>
            <a:r>
              <a:rPr lang="it-IT" sz="1200" i="1" dirty="0" smtClean="0"/>
              <a:t>5</a:t>
            </a:r>
            <a:r>
              <a:rPr lang="it-IT" sz="1200" i="1" dirty="0"/>
              <a:t>. Il gestore acquisisce dall'investitore, con modalità che ne consentano la conservazione, un'attestazione con la quale lo stesso dichiara di non aver superato, nell'anno solare di riferimento, le soglie previste al comma 4. A tal fine rilevano gli importi degli investimenti effettivamente perfezionati per il tramite del portale al quale sono trasmessi gli ordini nonché di altri portali.</a:t>
            </a:r>
          </a:p>
          <a:p>
            <a:pPr algn="just">
              <a:spcAft>
                <a:spcPts val="600"/>
              </a:spcAft>
            </a:pPr>
            <a:r>
              <a:rPr lang="it-IT" sz="1200" i="1" dirty="0" smtClean="0"/>
              <a:t>6</a:t>
            </a:r>
            <a:r>
              <a:rPr lang="it-IT" sz="1200" i="1" dirty="0"/>
              <a:t>. Il gestore del portale assicura che, per ciascuna offerta, la provvista necessaria al perfezionamento degli ordini sia costituita nel conto indisponibile intestato all'emittente acceso presso le banche e le imprese di investimento a cui sono trasmessi gli ordini, previsto dall'articolo 25.</a:t>
            </a:r>
          </a:p>
        </p:txBody>
      </p:sp>
    </p:spTree>
    <p:extLst>
      <p:ext uri="{BB962C8B-B14F-4D97-AF65-F5344CB8AC3E}">
        <p14:creationId xmlns:p14="http://schemas.microsoft.com/office/powerpoint/2010/main" xmlns="" val="320464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5309146"/>
          </a:xfrm>
          <a:prstGeom prst="rect">
            <a:avLst/>
          </a:prstGeom>
          <a:noFill/>
        </p:spPr>
        <p:txBody>
          <a:bodyPr wrap="square" rtlCol="0">
            <a:spAutoFit/>
          </a:bodyPr>
          <a:lstStyle/>
          <a:p>
            <a:pPr algn="ctr"/>
            <a:r>
              <a:rPr lang="it-IT" sz="1200" b="1" spc="-70" dirty="0" smtClean="0"/>
              <a:t>CAPO III-QUATER - GESTIONE DI PORTALI PER LA RACCOLTA DI CAPITALI PER LE </a:t>
            </a:r>
            <a:r>
              <a:rPr lang="it-IT" sz="1200" b="1" i="1" spc="-70" dirty="0" smtClean="0"/>
              <a:t>START-UP</a:t>
            </a:r>
            <a:r>
              <a:rPr lang="it-IT" sz="1200" b="1" spc="-70" dirty="0" smtClean="0"/>
              <a:t> INNOVATIVE E LE PMI INNOVATIVE </a:t>
            </a:r>
          </a:p>
          <a:p>
            <a:pPr algn="ctr"/>
            <a:r>
              <a:rPr lang="it-IT" sz="1200" b="1" dirty="0" smtClean="0"/>
              <a:t>Art. </a:t>
            </a:r>
            <a:r>
              <a:rPr lang="it-IT" sz="1200" b="1" i="1" dirty="0" smtClean="0"/>
              <a:t>50-quinquies</a:t>
            </a:r>
            <a:r>
              <a:rPr lang="it-IT" sz="1200" b="1" dirty="0" smtClean="0"/>
              <a:t> (Gestione di  portali  per  la  raccolta  di  capitali  per  </a:t>
            </a:r>
            <a:r>
              <a:rPr lang="it-IT" sz="1200" b="1" i="1" dirty="0" smtClean="0"/>
              <a:t>start-up</a:t>
            </a:r>
            <a:r>
              <a:rPr lang="it-IT" sz="1200" b="1" dirty="0" smtClean="0"/>
              <a:t> innovative e PMI innovative)</a:t>
            </a:r>
          </a:p>
          <a:p>
            <a:pPr algn="just"/>
            <a:endParaRPr lang="it-IT" sz="1200" dirty="0" smtClean="0"/>
          </a:p>
          <a:p>
            <a:pPr algn="just">
              <a:spcAft>
                <a:spcPts val="600"/>
              </a:spcAft>
            </a:pPr>
            <a:r>
              <a:rPr lang="it-IT" sz="1200" dirty="0" smtClean="0"/>
              <a:t>1. E' gestore di portali il soggetto che esercita professionalmente il servizio di gestione di portali per la raccolta di capitali per le </a:t>
            </a:r>
            <a:r>
              <a:rPr lang="it-IT" sz="1200" i="1" dirty="0" smtClean="0">
                <a:effectLst>
                  <a:outerShdw blurRad="38100" dist="38100" dir="2700000" algn="tl">
                    <a:srgbClr val="000000">
                      <a:alpha val="43137"/>
                    </a:srgbClr>
                  </a:outerShdw>
                </a:effectLst>
                <a:hlinkClick r:id="rId2" action="ppaction://hlinksldjump"/>
              </a:rPr>
              <a:t>start-up</a:t>
            </a:r>
            <a:r>
              <a:rPr lang="it-IT" sz="1200" dirty="0" smtClean="0">
                <a:effectLst>
                  <a:outerShdw blurRad="38100" dist="38100" dir="2700000" algn="tl">
                    <a:srgbClr val="000000">
                      <a:alpha val="43137"/>
                    </a:srgbClr>
                  </a:outerShdw>
                </a:effectLst>
                <a:hlinkClick r:id="rId2" action="ppaction://hlinksldjump"/>
              </a:rPr>
              <a:t> innovative</a:t>
            </a:r>
            <a:r>
              <a:rPr lang="it-IT" sz="1200" dirty="0" smtClean="0"/>
              <a:t>, per le </a:t>
            </a:r>
            <a:r>
              <a:rPr lang="it-IT" sz="1200" dirty="0" smtClean="0">
                <a:effectLst>
                  <a:outerShdw blurRad="38100" dist="38100" dir="2700000" algn="tl">
                    <a:srgbClr val="000000">
                      <a:alpha val="43137"/>
                    </a:srgbClr>
                  </a:outerShdw>
                </a:effectLst>
                <a:hlinkClick r:id="rId3" action="ppaction://hlinksldjump"/>
              </a:rPr>
              <a:t>PMI innovative</a:t>
            </a:r>
            <a:r>
              <a:rPr lang="it-IT" sz="1200" dirty="0" smtClean="0"/>
              <a:t>, per gli </a:t>
            </a:r>
            <a:r>
              <a:rPr lang="it-IT" sz="1200" dirty="0" smtClean="0">
                <a:effectLst>
                  <a:outerShdw blurRad="38100" dist="38100" dir="2700000" algn="tl">
                    <a:srgbClr val="000000">
                      <a:alpha val="43137"/>
                    </a:srgbClr>
                  </a:outerShdw>
                </a:effectLst>
                <a:hlinkClick r:id="rId4" action="ppaction://hlinksldjump"/>
              </a:rPr>
              <a:t>organismi di investimento collettivo del risparmio e per le società di capitali che investono prevalentemente in </a:t>
            </a:r>
            <a:r>
              <a:rPr lang="it-IT" sz="1200" i="1" dirty="0" smtClean="0">
                <a:effectLst>
                  <a:outerShdw blurRad="38100" dist="38100" dir="2700000" algn="tl">
                    <a:srgbClr val="000000">
                      <a:alpha val="43137"/>
                    </a:srgbClr>
                  </a:outerShdw>
                </a:effectLst>
                <a:hlinkClick r:id="rId4" action="ppaction://hlinksldjump"/>
              </a:rPr>
              <a:t>start-up</a:t>
            </a:r>
            <a:r>
              <a:rPr lang="it-IT" sz="1200" dirty="0" smtClean="0">
                <a:effectLst>
                  <a:outerShdw blurRad="38100" dist="38100" dir="2700000" algn="tl">
                    <a:srgbClr val="000000">
                      <a:alpha val="43137"/>
                    </a:srgbClr>
                  </a:outerShdw>
                </a:effectLst>
                <a:hlinkClick r:id="rId4" action="ppaction://hlinksldjump"/>
              </a:rPr>
              <a:t> innovative e in PMI innovative </a:t>
            </a:r>
            <a:r>
              <a:rPr lang="it-IT" sz="1200" dirty="0" smtClean="0"/>
              <a:t>ed </a:t>
            </a:r>
            <a:r>
              <a:rPr lang="it-IT" sz="1200" dirty="0"/>
              <a:t>è</a:t>
            </a:r>
            <a:r>
              <a:rPr lang="it-IT" sz="1200" dirty="0" smtClean="0"/>
              <a:t> iscritto nel registro di cui al comma 2. </a:t>
            </a:r>
          </a:p>
          <a:p>
            <a:pPr algn="just">
              <a:spcAft>
                <a:spcPts val="600"/>
              </a:spcAft>
            </a:pPr>
            <a:r>
              <a:rPr lang="it-IT" sz="1200" dirty="0" smtClean="0"/>
              <a:t>2. L'attività di gestione di </a:t>
            </a:r>
            <a:r>
              <a:rPr lang="it-IT" sz="1200" dirty="0" smtClean="0">
                <a:solidFill>
                  <a:srgbClr val="FF0000"/>
                </a:solidFill>
                <a:effectLst>
                  <a:outerShdw blurRad="38100" dist="38100" dir="2700000" algn="tl">
                    <a:srgbClr val="000000">
                      <a:alpha val="43137"/>
                    </a:srgbClr>
                  </a:outerShdw>
                </a:effectLst>
                <a:hlinkClick r:id="rId5" action="ppaction://hlinksldjump"/>
              </a:rPr>
              <a:t>portali per la raccolta di capitali per le </a:t>
            </a:r>
            <a:r>
              <a:rPr lang="it-IT" sz="1200" i="1" dirty="0" smtClean="0">
                <a:solidFill>
                  <a:srgbClr val="FF0000"/>
                </a:solidFill>
                <a:effectLst>
                  <a:outerShdw blurRad="38100" dist="38100" dir="2700000" algn="tl">
                    <a:srgbClr val="000000">
                      <a:alpha val="43137"/>
                    </a:srgbClr>
                  </a:outerShdw>
                </a:effectLst>
                <a:hlinkClick r:id="rId5" action="ppaction://hlinksldjump"/>
              </a:rPr>
              <a:t>start-up</a:t>
            </a:r>
            <a:r>
              <a:rPr lang="it-IT" sz="1200" dirty="0" smtClean="0">
                <a:solidFill>
                  <a:srgbClr val="FF0000"/>
                </a:solidFill>
                <a:effectLst>
                  <a:outerShdw blurRad="38100" dist="38100" dir="2700000" algn="tl">
                    <a:srgbClr val="000000">
                      <a:alpha val="43137"/>
                    </a:srgbClr>
                  </a:outerShdw>
                </a:effectLst>
                <a:hlinkClick r:id="rId5" action="ppaction://hlinksldjump"/>
              </a:rPr>
              <a:t> innovative per le PMI innovative</a:t>
            </a:r>
            <a:r>
              <a:rPr lang="it-IT" sz="1200" dirty="0" smtClean="0"/>
              <a:t>, per gli organismi di investimento collettivo del risparmio e per le società di capitali che investono prevalentemente in </a:t>
            </a:r>
            <a:r>
              <a:rPr lang="it-IT" sz="1200" i="1" dirty="0" smtClean="0"/>
              <a:t>start-up</a:t>
            </a:r>
            <a:r>
              <a:rPr lang="it-IT" sz="1200" dirty="0" smtClean="0"/>
              <a:t> innovative e in PMI innovative è riservata alle imprese di investimento e alle banche autorizzate ai relativi servizi di investimento nonché ai soggetti iscritti in un apposito registro tenuto dalla Consob, a condizione che questi ultimi trasmettano gli ordini riguardanti la sottoscrizione e la compravendita di strumenti finanziari rappresentativi di capitale esclusivamente a banche e imprese di investimento. Ai soggetti iscritti in tale registro non si applicano le disposizioni della </a:t>
            </a:r>
            <a:r>
              <a:rPr lang="it-IT" sz="1200" dirty="0" smtClean="0">
                <a:effectLst>
                  <a:outerShdw blurRad="38100" dist="38100" dir="2700000" algn="tl">
                    <a:srgbClr val="000000">
                      <a:alpha val="43137"/>
                    </a:srgbClr>
                  </a:outerShdw>
                </a:effectLst>
                <a:hlinkClick r:id="rId6"/>
              </a:rPr>
              <a:t>parte II, titolo II, capo II e dell'articolo 32</a:t>
            </a:r>
            <a:r>
              <a:rPr lang="it-IT" sz="1200" dirty="0" smtClean="0"/>
              <a:t>. </a:t>
            </a:r>
          </a:p>
          <a:p>
            <a:pPr algn="just"/>
            <a:r>
              <a:rPr lang="it-IT" sz="1200" dirty="0" smtClean="0"/>
              <a:t>3. L'iscrizione nel registro di cui al comma 2 è subordinata al ricorrere dei seguenti requisiti: </a:t>
            </a:r>
          </a:p>
          <a:p>
            <a:pPr algn="just"/>
            <a:r>
              <a:rPr lang="it-IT" sz="1200" dirty="0" smtClean="0"/>
              <a:t>    a) forma di società per azioni, di società in  accomandita  per azioni, di società a responsabilità limitata o di società cooperativa; </a:t>
            </a:r>
          </a:p>
          <a:p>
            <a:pPr algn="just"/>
            <a:r>
              <a:rPr lang="it-IT" sz="1200" dirty="0" smtClean="0"/>
              <a:t>    b) sede legale e amministrativa o,  per  i  soggetti  comunitari, stabile organizzazione nel territorio della Repubblica; </a:t>
            </a:r>
          </a:p>
          <a:p>
            <a:pPr algn="just"/>
            <a:r>
              <a:rPr lang="it-IT" sz="1200" dirty="0" smtClean="0"/>
              <a:t>    c) oggetto sociale conforme con quanto previsto dal comma 1; </a:t>
            </a:r>
          </a:p>
          <a:p>
            <a:pPr algn="just"/>
            <a:r>
              <a:rPr lang="it-IT" sz="1200" dirty="0" smtClean="0"/>
              <a:t>    d) possesso da parte di coloro che </a:t>
            </a:r>
            <a:r>
              <a:rPr lang="it-IT" sz="1200" dirty="0" smtClean="0">
                <a:effectLst>
                  <a:outerShdw blurRad="38100" dist="38100" dir="2700000" algn="tl">
                    <a:srgbClr val="000000">
                      <a:alpha val="43137"/>
                    </a:srgbClr>
                  </a:outerShdw>
                </a:effectLst>
                <a:hlinkClick r:id="rId7" action="ppaction://hlinksldjump"/>
              </a:rPr>
              <a:t>detengono il controllo </a:t>
            </a:r>
            <a:r>
              <a:rPr lang="it-IT" sz="1200" dirty="0" smtClean="0"/>
              <a:t>e dei soggetti che svolgono </a:t>
            </a:r>
            <a:r>
              <a:rPr lang="it-IT" sz="1200" dirty="0" smtClean="0">
                <a:effectLst>
                  <a:outerShdw blurRad="38100" dist="38100" dir="2700000" algn="tl">
                    <a:srgbClr val="000000">
                      <a:alpha val="43137"/>
                    </a:srgbClr>
                  </a:outerShdw>
                </a:effectLst>
                <a:hlinkClick r:id="rId8" action="ppaction://hlinksldjump"/>
              </a:rPr>
              <a:t>funzioni di amministrazione, direzione e controllo</a:t>
            </a:r>
            <a:r>
              <a:rPr lang="it-IT" sz="1200" dirty="0" smtClean="0">
                <a:hlinkClick r:id="rId8" action="ppaction://hlinksldjump"/>
              </a:rPr>
              <a:t> </a:t>
            </a:r>
            <a:r>
              <a:rPr lang="it-IT" sz="1200" dirty="0" smtClean="0"/>
              <a:t>dei requisiti di onorabilità stabiliti dalla Consob; </a:t>
            </a:r>
          </a:p>
          <a:p>
            <a:pPr algn="just">
              <a:spcAft>
                <a:spcPts val="600"/>
              </a:spcAft>
            </a:pPr>
            <a:r>
              <a:rPr lang="it-IT" sz="1200" dirty="0" smtClean="0"/>
              <a:t>    e) possesso da parte dei soggetti che svolgono funzioni di amministrazione, direzione e controllo, di </a:t>
            </a:r>
            <a:r>
              <a:rPr lang="it-IT" sz="1200" dirty="0" smtClean="0">
                <a:effectLst>
                  <a:outerShdw blurRad="38100" dist="38100" dir="2700000" algn="tl">
                    <a:srgbClr val="000000">
                      <a:alpha val="43137"/>
                    </a:srgbClr>
                  </a:outerShdw>
                </a:effectLst>
                <a:hlinkClick r:id="rId8" action="ppaction://hlinksldjump"/>
              </a:rPr>
              <a:t>requisiti di professionalità</a:t>
            </a:r>
            <a:r>
              <a:rPr lang="it-IT" sz="1200" dirty="0" smtClean="0"/>
              <a:t> stabiliti dalla Consob. </a:t>
            </a:r>
          </a:p>
          <a:p>
            <a:pPr algn="just">
              <a:spcAft>
                <a:spcPts val="600"/>
              </a:spcAft>
            </a:pPr>
            <a:r>
              <a:rPr lang="it-IT" sz="1200" dirty="0" smtClean="0"/>
              <a:t>4. I soggetti iscritti nel registro di cui al comma 2 non possono detenere somme di denaro o strumenti finanziari di pertinenza di terzi. </a:t>
            </a:r>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 TUF</a:t>
            </a:r>
            <a:endParaRPr lang="it-IT" sz="1400" i="1" dirty="0">
              <a:solidFill>
                <a:schemeClr val="accent5"/>
              </a:solidFill>
            </a:endParaRPr>
          </a:p>
        </p:txBody>
      </p:sp>
    </p:spTree>
    <p:extLst>
      <p:ext uri="{BB962C8B-B14F-4D97-AF65-F5344CB8AC3E}">
        <p14:creationId xmlns:p14="http://schemas.microsoft.com/office/powerpoint/2010/main" xmlns="" val="832855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5463034"/>
          </a:xfrm>
          <a:prstGeom prst="rect">
            <a:avLst/>
          </a:prstGeom>
          <a:noFill/>
        </p:spPr>
        <p:txBody>
          <a:bodyPr wrap="square" rtlCol="0">
            <a:spAutoFit/>
          </a:bodyPr>
          <a:lstStyle/>
          <a:p>
            <a:pPr algn="ctr">
              <a:spcAft>
                <a:spcPts val="1200"/>
              </a:spcAft>
            </a:pPr>
            <a:r>
              <a:rPr lang="it-IT" sz="1200" b="1" i="1" dirty="0" smtClean="0"/>
              <a:t>Art</a:t>
            </a:r>
            <a:r>
              <a:rPr lang="it-IT" sz="1200" b="1" i="1" dirty="0"/>
              <a:t>. 18 (Obblighi di tutela degli investitori connessi ai rischi operativi)</a:t>
            </a:r>
          </a:p>
          <a:p>
            <a:pPr algn="just">
              <a:spcAft>
                <a:spcPts val="600"/>
              </a:spcAft>
            </a:pPr>
            <a:r>
              <a:rPr lang="it-IT" sz="1200" i="1" dirty="0"/>
              <a:t>1. Il gestore assicura l'integrità delle informazioni ricevute e pubblicate dotandosi di sistemi operativi affidabili e sicuri.</a:t>
            </a:r>
          </a:p>
          <a:p>
            <a:pPr algn="just">
              <a:spcAft>
                <a:spcPts val="600"/>
              </a:spcAft>
            </a:pPr>
            <a:r>
              <a:rPr lang="it-IT" sz="1200" i="1" dirty="0" smtClean="0"/>
              <a:t>2</a:t>
            </a:r>
            <a:r>
              <a:rPr lang="it-IT" sz="1200" i="1" dirty="0"/>
              <a:t>. Ai fini dell'adempimento di quanto previsto al comma 1 il gestore:</a:t>
            </a:r>
          </a:p>
          <a:p>
            <a:pPr algn="just">
              <a:spcAft>
                <a:spcPts val="600"/>
              </a:spcAft>
            </a:pPr>
            <a:r>
              <a:rPr lang="it-IT" sz="1200" i="1" dirty="0" smtClean="0"/>
              <a:t>a</a:t>
            </a:r>
            <a:r>
              <a:rPr lang="it-IT" sz="1200" i="1" dirty="0"/>
              <a:t>) individua le fonti di rischio operativo e le gestisce predisponendo procedure e controlli adeguati, anche al fine di evitare discontinuità operative;</a:t>
            </a:r>
          </a:p>
          <a:p>
            <a:pPr algn="just">
              <a:spcAft>
                <a:spcPts val="600"/>
              </a:spcAft>
            </a:pPr>
            <a:r>
              <a:rPr lang="it-IT" sz="1200" i="1" dirty="0" smtClean="0"/>
              <a:t>b</a:t>
            </a:r>
            <a:r>
              <a:rPr lang="it-IT" sz="1200" i="1" dirty="0"/>
              <a:t>) predispone appositi dispositivi di </a:t>
            </a:r>
            <a:r>
              <a:rPr lang="it-IT" sz="1200" i="1" dirty="0" smtClean="0"/>
              <a:t>backup.</a:t>
            </a:r>
          </a:p>
          <a:p>
            <a:pPr algn="just">
              <a:spcAft>
                <a:spcPts val="600"/>
              </a:spcAft>
            </a:pPr>
            <a:endParaRPr lang="it-IT" sz="1200" b="1" i="1" dirty="0"/>
          </a:p>
          <a:p>
            <a:pPr algn="ctr">
              <a:spcAft>
                <a:spcPts val="600"/>
              </a:spcAft>
            </a:pPr>
            <a:r>
              <a:rPr lang="it-IT" sz="1200" b="1" i="1" dirty="0" smtClean="0"/>
              <a:t>Art</a:t>
            </a:r>
            <a:r>
              <a:rPr lang="it-IT" sz="1200" b="1" i="1" dirty="0"/>
              <a:t>. </a:t>
            </a:r>
            <a:r>
              <a:rPr lang="it-IT" sz="1200" b="1" i="1" dirty="0" smtClean="0"/>
              <a:t>19 </a:t>
            </a:r>
            <a:r>
              <a:rPr lang="it-IT" sz="1200" b="1" i="1" dirty="0"/>
              <a:t>(Obblighi di </a:t>
            </a:r>
            <a:r>
              <a:rPr lang="it-IT" sz="1200" b="1" i="1" dirty="0" smtClean="0"/>
              <a:t>riservatezza)</a:t>
            </a:r>
          </a:p>
          <a:p>
            <a:pPr algn="just">
              <a:spcAft>
                <a:spcPts val="600"/>
              </a:spcAft>
            </a:pPr>
            <a:r>
              <a:rPr lang="it-IT" sz="1200" dirty="0" smtClean="0"/>
              <a:t>1. Il </a:t>
            </a:r>
            <a:r>
              <a:rPr lang="it-IT" sz="1200" dirty="0"/>
              <a:t>gestore assicura la riservatezza delle informazioni acquisite dagli investitori in ragione della propria attività, salvo che nei confronti dell'emittente e per le finalità connesse con il perfezionamento dell'offerta, nonché in ogni altro caso in cui l'ordinamento ne imponga o ne consenta la rivelazione</a:t>
            </a:r>
            <a:r>
              <a:rPr lang="it-IT" sz="1200" dirty="0" smtClean="0"/>
              <a:t>.</a:t>
            </a:r>
          </a:p>
          <a:p>
            <a:pPr algn="just">
              <a:spcAft>
                <a:spcPts val="600"/>
              </a:spcAft>
            </a:pPr>
            <a:endParaRPr lang="it-IT" sz="1200" dirty="0" smtClean="0"/>
          </a:p>
          <a:p>
            <a:pPr algn="ctr">
              <a:spcAft>
                <a:spcPts val="600"/>
              </a:spcAft>
            </a:pPr>
            <a:r>
              <a:rPr lang="it-IT" sz="1200" b="1" i="1" dirty="0"/>
              <a:t>Art. 20 (Obblighi di conservazione della documentazione</a:t>
            </a:r>
            <a:r>
              <a:rPr lang="it-IT" sz="1200" b="1" i="1" dirty="0" smtClean="0"/>
              <a:t>)</a:t>
            </a:r>
          </a:p>
          <a:p>
            <a:pPr algn="just">
              <a:spcAft>
                <a:spcPts val="600"/>
              </a:spcAft>
            </a:pPr>
            <a:r>
              <a:rPr lang="it-IT" sz="1200" dirty="0"/>
              <a:t>1. Il gestore è tenuto a conservare ordinatamente per almeno cinque anni, in formato elettronico ovvero cartaceo, copia della corrispondenza e della documentazione contrattuale connessa alla gestione del portale, ivi inclusa:</a:t>
            </a:r>
          </a:p>
          <a:p>
            <a:pPr algn="just">
              <a:spcAft>
                <a:spcPts val="600"/>
              </a:spcAft>
            </a:pPr>
            <a:r>
              <a:rPr lang="it-IT" sz="1200" dirty="0" smtClean="0"/>
              <a:t>a</a:t>
            </a:r>
            <a:r>
              <a:rPr lang="it-IT" sz="1200" dirty="0"/>
              <a:t>) la ricezione degli ordini di adesione alle offerte svolte tramite il portale e l'esercizio dei diritti di recesso e di revoca;</a:t>
            </a:r>
          </a:p>
          <a:p>
            <a:pPr algn="just">
              <a:spcAft>
                <a:spcPts val="600"/>
              </a:spcAft>
            </a:pPr>
            <a:r>
              <a:rPr lang="it-IT" sz="1200" dirty="0" smtClean="0"/>
              <a:t>b</a:t>
            </a:r>
            <a:r>
              <a:rPr lang="it-IT" sz="1200" dirty="0"/>
              <a:t>) la trasmissione degli ordini alle banche e alle imprese di investimento ai fini della sottoscrizione degli strumenti finanziari oggetto dell'offerta;</a:t>
            </a:r>
          </a:p>
          <a:p>
            <a:pPr algn="just">
              <a:spcAft>
                <a:spcPts val="600"/>
              </a:spcAft>
            </a:pPr>
            <a:r>
              <a:rPr lang="it-IT" sz="1200" dirty="0" smtClean="0"/>
              <a:t>c</a:t>
            </a:r>
            <a:r>
              <a:rPr lang="it-IT" sz="1200" dirty="0"/>
              <a:t>) la ricezione delle conferme dell'avvenuta sottoscrizione degli strumenti finanziari oggetto dell'offerta;</a:t>
            </a:r>
          </a:p>
          <a:p>
            <a:pPr algn="just">
              <a:spcAft>
                <a:spcPts val="600"/>
              </a:spcAft>
            </a:pPr>
            <a:r>
              <a:rPr lang="it-IT" sz="1200" dirty="0" smtClean="0"/>
              <a:t>d</a:t>
            </a:r>
            <a:r>
              <a:rPr lang="it-IT" sz="1200" dirty="0"/>
              <a:t>) l'attestazione prevista dall'articolo 17, comma 5.</a:t>
            </a:r>
          </a:p>
          <a:p>
            <a:pPr algn="just">
              <a:spcAft>
                <a:spcPts val="600"/>
              </a:spcAft>
            </a:pPr>
            <a:endParaRPr lang="it-IT" sz="1200" dirty="0"/>
          </a:p>
          <a:p>
            <a:pPr algn="just">
              <a:spcAft>
                <a:spcPts val="600"/>
              </a:spcAft>
            </a:pPr>
            <a:endParaRPr lang="it-IT" sz="1200" i="1" dirty="0"/>
          </a:p>
        </p:txBody>
      </p:sp>
    </p:spTree>
    <p:extLst>
      <p:ext uri="{BB962C8B-B14F-4D97-AF65-F5344CB8AC3E}">
        <p14:creationId xmlns:p14="http://schemas.microsoft.com/office/powerpoint/2010/main" xmlns="" val="1899035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5155257"/>
          </a:xfrm>
          <a:prstGeom prst="rect">
            <a:avLst/>
          </a:prstGeom>
          <a:noFill/>
        </p:spPr>
        <p:txBody>
          <a:bodyPr wrap="square" rtlCol="0">
            <a:spAutoFit/>
          </a:bodyPr>
          <a:lstStyle/>
          <a:p>
            <a:pPr algn="ctr">
              <a:spcAft>
                <a:spcPts val="1200"/>
              </a:spcAft>
            </a:pPr>
            <a:r>
              <a:rPr lang="it-IT" sz="1200" b="1" i="1" dirty="0" smtClean="0"/>
              <a:t>Art</a:t>
            </a:r>
            <a:r>
              <a:rPr lang="it-IT" sz="1200" b="1" i="1" dirty="0"/>
              <a:t>. </a:t>
            </a:r>
            <a:r>
              <a:rPr lang="it-IT" sz="1200" b="1" i="1" dirty="0" smtClean="0"/>
              <a:t>21 (Comunicazioni alla Consob)</a:t>
            </a:r>
            <a:endParaRPr lang="it-IT" sz="1200" b="1" i="1" dirty="0"/>
          </a:p>
          <a:p>
            <a:pPr algn="just">
              <a:spcAft>
                <a:spcPts val="600"/>
              </a:spcAft>
            </a:pPr>
            <a:r>
              <a:rPr lang="it-IT" sz="1200" i="1" dirty="0"/>
              <a:t>1. Il gestore trasmette senza indugio alla Consob le informazioni relative alle:</a:t>
            </a:r>
          </a:p>
          <a:p>
            <a:pPr algn="just">
              <a:spcAft>
                <a:spcPts val="600"/>
              </a:spcAft>
            </a:pPr>
            <a:r>
              <a:rPr lang="it-IT" sz="1200" i="1" dirty="0" smtClean="0"/>
              <a:t>a</a:t>
            </a:r>
            <a:r>
              <a:rPr lang="it-IT" sz="1200" i="1" dirty="0"/>
              <a:t>) variazioni dello statuto sociale;</a:t>
            </a:r>
          </a:p>
          <a:p>
            <a:pPr algn="just">
              <a:spcAft>
                <a:spcPts val="600"/>
              </a:spcAft>
            </a:pPr>
            <a:r>
              <a:rPr lang="it-IT" sz="1200" i="1" dirty="0" smtClean="0"/>
              <a:t>b</a:t>
            </a:r>
            <a:r>
              <a:rPr lang="it-IT" sz="1200" i="1" dirty="0"/>
              <a:t>) variazioni relative ai soggetti che detengono il controllo, con l'indicazione delle rispettive quote di partecipazione in valore assoluto e in termini percentuali, unitamente alla dichiarazione relativa al possesso dei requisiti di onorabilità previsti dall'articolo 8;</a:t>
            </a:r>
          </a:p>
          <a:p>
            <a:pPr algn="just">
              <a:spcAft>
                <a:spcPts val="600"/>
              </a:spcAft>
            </a:pPr>
            <a:r>
              <a:rPr lang="it-IT" sz="1200" i="1" dirty="0" smtClean="0"/>
              <a:t>c</a:t>
            </a:r>
            <a:r>
              <a:rPr lang="it-IT" sz="1200" i="1" dirty="0"/>
              <a:t>) variazioni relative ai soggetti che svolgono le funzioni di amministrazione, direzione e controllo, con l'indicazione dei relativi poteri e delle eventuali deleghe assegnate, unitamente alla dichiarazione relativa al possesso dei requisiti di onorabilità e professionalità previsti dall'articolo 9;</a:t>
            </a:r>
          </a:p>
          <a:p>
            <a:pPr algn="just">
              <a:spcAft>
                <a:spcPts val="600"/>
              </a:spcAft>
            </a:pPr>
            <a:r>
              <a:rPr lang="it-IT" sz="1200" i="1" dirty="0" smtClean="0"/>
              <a:t>d</a:t>
            </a:r>
            <a:r>
              <a:rPr lang="it-IT" sz="1200" i="1" dirty="0"/>
              <a:t>) comunicazioni ricevute ai sensi dell'articolo 10, comma 1;</a:t>
            </a:r>
          </a:p>
          <a:p>
            <a:pPr algn="just">
              <a:spcAft>
                <a:spcPts val="600"/>
              </a:spcAft>
            </a:pPr>
            <a:r>
              <a:rPr lang="it-IT" sz="1200" i="1" dirty="0" smtClean="0"/>
              <a:t>e</a:t>
            </a:r>
            <a:r>
              <a:rPr lang="it-IT" sz="1200" i="1" dirty="0"/>
              <a:t>) delibere di sospensione e di revoca dalla carica adottate ai sensi dell'articolo 11, comma 2.</a:t>
            </a:r>
          </a:p>
          <a:p>
            <a:pPr algn="just">
              <a:spcAft>
                <a:spcPts val="600"/>
              </a:spcAft>
            </a:pPr>
            <a:r>
              <a:rPr lang="it-IT" sz="1200" i="1" dirty="0" smtClean="0"/>
              <a:t>2</a:t>
            </a:r>
            <a:r>
              <a:rPr lang="it-IT" sz="1200" i="1" dirty="0"/>
              <a:t>. Il gestore comunica senza indugio alla Consob le date di inizio, interruzione e riavvio dell'attività.</a:t>
            </a:r>
          </a:p>
          <a:p>
            <a:pPr algn="just">
              <a:spcAft>
                <a:spcPts val="600"/>
              </a:spcAft>
            </a:pPr>
            <a:r>
              <a:rPr lang="it-IT" sz="1200" i="1" dirty="0" smtClean="0"/>
              <a:t>3</a:t>
            </a:r>
            <a:r>
              <a:rPr lang="it-IT" sz="1200" i="1" dirty="0"/>
              <a:t>. Entro il 31 marzo di ciascun anno il gestore trasmette alla Consob:</a:t>
            </a:r>
          </a:p>
          <a:p>
            <a:pPr algn="just">
              <a:spcAft>
                <a:spcPts val="600"/>
              </a:spcAft>
            </a:pPr>
            <a:r>
              <a:rPr lang="it-IT" sz="1200" i="1" dirty="0" smtClean="0"/>
              <a:t>a</a:t>
            </a:r>
            <a:r>
              <a:rPr lang="it-IT" sz="1200" i="1" dirty="0"/>
              <a:t>) la relazione sulle attività svolte e sulla struttura organizzativa secondo lo schema riportato nell'Allegato 2 evidenziando le variazioni intervenute rispetto alle informazioni già comunicate. Qualora non siano intervenute variazioni la relazione può non essere inviata, fermo restando che dovrà essere comunicata tale circostanza;</a:t>
            </a:r>
          </a:p>
          <a:p>
            <a:pPr algn="just">
              <a:spcAft>
                <a:spcPts val="600"/>
              </a:spcAft>
            </a:pPr>
            <a:r>
              <a:rPr lang="it-IT" sz="1200" i="1" dirty="0" smtClean="0"/>
              <a:t>b</a:t>
            </a:r>
            <a:r>
              <a:rPr lang="it-IT" sz="1200" i="1" dirty="0"/>
              <a:t>) i dati sull'operatività del portale con indicazione almeno delle informazioni aggregate relative alle offerte svolte nel corso dell'anno precedente e ai relativi esiti nonché ai servizi accessori prestati con riferimento alle stesse;</a:t>
            </a:r>
          </a:p>
          <a:p>
            <a:pPr algn="just">
              <a:spcAft>
                <a:spcPts val="600"/>
              </a:spcAft>
            </a:pPr>
            <a:r>
              <a:rPr lang="it-IT" sz="1200" i="1" dirty="0" smtClean="0"/>
              <a:t>c</a:t>
            </a:r>
            <a:r>
              <a:rPr lang="it-IT" sz="1200" i="1" dirty="0"/>
              <a:t>) i dati sui casi di discontinuità operativa e sulla relativa durata, unitamente alla descrizione degli interventi effettuati per ripristinare la corretta operatività del portale;</a:t>
            </a:r>
          </a:p>
          <a:p>
            <a:pPr algn="just">
              <a:spcAft>
                <a:spcPts val="600"/>
              </a:spcAft>
            </a:pPr>
            <a:r>
              <a:rPr lang="it-IT" sz="1200" i="1" dirty="0" smtClean="0"/>
              <a:t>d</a:t>
            </a:r>
            <a:r>
              <a:rPr lang="it-IT" sz="1200" i="1" dirty="0"/>
              <a:t>) i dati sui reclami ricevuti per iscritto, le misure adottate per rimediare a eventuali carenze rilevate, nonché le attività pianificate.</a:t>
            </a:r>
          </a:p>
        </p:txBody>
      </p:sp>
      <p:pic>
        <p:nvPicPr>
          <p:cNvPr id="5" name="Picture 2">
            <a:hlinkClick r:id="rId2" action="ppaction://hlinksldjump" tooltip="Tona indietro"/>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5982816"/>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932040" y="5982816"/>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1368217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3600" y="764704"/>
            <a:ext cx="8136904" cy="5309146"/>
          </a:xfrm>
          <a:prstGeom prst="rect">
            <a:avLst/>
          </a:prstGeom>
          <a:noFill/>
        </p:spPr>
        <p:txBody>
          <a:bodyPr wrap="square" rtlCol="0">
            <a:spAutoFit/>
          </a:bodyPr>
          <a:lstStyle/>
          <a:p>
            <a:pPr algn="ctr">
              <a:spcAft>
                <a:spcPts val="1200"/>
              </a:spcAft>
            </a:pPr>
            <a:r>
              <a:rPr lang="it-IT" sz="1200" i="1" dirty="0"/>
              <a:t>PARTE </a:t>
            </a:r>
            <a:r>
              <a:rPr lang="it-IT" sz="1200" i="1" dirty="0" smtClean="0"/>
              <a:t>II - REGISTRO </a:t>
            </a:r>
            <a:r>
              <a:rPr lang="it-IT" sz="1200" i="1" dirty="0"/>
              <a:t>E DISCIPLINA DEI GESTORI DI </a:t>
            </a:r>
            <a:r>
              <a:rPr lang="it-IT" sz="1200" i="1" dirty="0" smtClean="0"/>
              <a:t>PORTALI </a:t>
            </a:r>
            <a:r>
              <a:rPr lang="it-IT" sz="1200" i="1" dirty="0"/>
              <a:t>- Titolo </a:t>
            </a:r>
            <a:r>
              <a:rPr lang="it-IT" sz="1200" i="1" dirty="0" smtClean="0"/>
              <a:t>IV - Provvedimenti </a:t>
            </a:r>
            <a:r>
              <a:rPr lang="it-IT" sz="1200" i="1" dirty="0"/>
              <a:t>sanzionatori e cautelari</a:t>
            </a:r>
            <a:endParaRPr lang="it-IT" sz="1200" i="1" dirty="0" smtClean="0"/>
          </a:p>
          <a:p>
            <a:pPr algn="ctr">
              <a:spcAft>
                <a:spcPts val="600"/>
              </a:spcAft>
            </a:pPr>
            <a:r>
              <a:rPr lang="it-IT" sz="1200" b="1" i="1" dirty="0" smtClean="0"/>
              <a:t>Art</a:t>
            </a:r>
            <a:r>
              <a:rPr lang="it-IT" sz="1200" b="1" i="1" dirty="0"/>
              <a:t>. </a:t>
            </a:r>
            <a:r>
              <a:rPr lang="it-IT" sz="1200" b="1" i="1" dirty="0" smtClean="0"/>
              <a:t>22 (Provvedimenti cautelari)</a:t>
            </a:r>
            <a:endParaRPr lang="it-IT" sz="1200" b="1" i="1" dirty="0"/>
          </a:p>
          <a:p>
            <a:pPr algn="just">
              <a:spcAft>
                <a:spcPts val="600"/>
              </a:spcAft>
            </a:pPr>
            <a:r>
              <a:rPr lang="it-IT" sz="1200" i="1" dirty="0" smtClean="0"/>
              <a:t>1. La </a:t>
            </a:r>
            <a:r>
              <a:rPr lang="it-IT" sz="1200" i="1" dirty="0"/>
              <a:t>Consob, in caso necessità e urgenza, può disporre in via cautelare la sospensione dell'attività del gestore per un periodo non superiore a novanta giorni qualora sussistano fondati elementi che facciano presumere l'esistenza di gravi </a:t>
            </a:r>
            <a:r>
              <a:rPr lang="it-IT" sz="1200" i="1" spc="-30" dirty="0"/>
              <a:t>violazioni di legge ovvero di disposizioni generali o particolari impartite dalla Consob atte a dar luogo alla radiazione dal registro</a:t>
            </a:r>
            <a:r>
              <a:rPr lang="it-IT" sz="1200" i="1" spc="-30" dirty="0" smtClean="0"/>
              <a:t>.</a:t>
            </a:r>
          </a:p>
          <a:p>
            <a:pPr algn="ctr">
              <a:spcAft>
                <a:spcPts val="600"/>
              </a:spcAft>
            </a:pPr>
            <a:r>
              <a:rPr lang="it-IT" sz="1200" b="1" i="1" dirty="0" smtClean="0"/>
              <a:t>Art</a:t>
            </a:r>
            <a:r>
              <a:rPr lang="it-IT" sz="1200" b="1" i="1" dirty="0"/>
              <a:t>. </a:t>
            </a:r>
            <a:r>
              <a:rPr lang="it-IT" sz="1200" b="1" i="1" dirty="0" smtClean="0"/>
              <a:t>23 (Sanzioni)</a:t>
            </a:r>
            <a:endParaRPr lang="it-IT" sz="1200" b="1" i="1" dirty="0"/>
          </a:p>
          <a:p>
            <a:pPr algn="just">
              <a:spcAft>
                <a:spcPts val="600"/>
              </a:spcAft>
            </a:pPr>
            <a:r>
              <a:rPr lang="it-IT" sz="1200" i="1" dirty="0"/>
              <a:t>1. Fermo restando quanto previsto dall'articolo 50-quinquies, comma 7, primo periodo, del Testo Unico in materia di sanzioni pecuniarie, la Consob dispone:</a:t>
            </a:r>
          </a:p>
          <a:p>
            <a:pPr algn="just">
              <a:spcAft>
                <a:spcPts val="600"/>
              </a:spcAft>
            </a:pPr>
            <a:r>
              <a:rPr lang="it-IT" sz="1200" i="1" dirty="0" smtClean="0"/>
              <a:t>a</a:t>
            </a:r>
            <a:r>
              <a:rPr lang="it-IT" sz="1200" i="1" dirty="0"/>
              <a:t>) la sospensione dell'attività del gestore in caso di violazione delle regole di condotta previste dal titolo III;</a:t>
            </a:r>
          </a:p>
          <a:p>
            <a:pPr algn="just">
              <a:spcAft>
                <a:spcPts val="600"/>
              </a:spcAft>
            </a:pPr>
            <a:r>
              <a:rPr lang="it-IT" sz="1200" i="1" dirty="0" smtClean="0"/>
              <a:t>b</a:t>
            </a:r>
            <a:r>
              <a:rPr lang="it-IT" sz="1200" i="1" dirty="0"/>
              <a:t>) la radiazione dal registro in caso di:</a:t>
            </a:r>
          </a:p>
          <a:p>
            <a:pPr algn="just">
              <a:spcAft>
                <a:spcPts val="600"/>
              </a:spcAft>
            </a:pPr>
            <a:r>
              <a:rPr lang="it-IT" sz="1200" i="1" dirty="0" smtClean="0"/>
              <a:t>1</a:t>
            </a:r>
            <a:r>
              <a:rPr lang="it-IT" sz="1200" i="1" dirty="0"/>
              <a:t>) svolgimento di attività di facilitazione della raccolta di capitale di rischio in assenza delle condizioni previste dall'articolo 24 ovvero per conto di società diverse dalle start-up innovative, comprese le start-up a vocazione sociale, come definite dall'articolo 25, commi 2 e 4 del decreto;</a:t>
            </a:r>
          </a:p>
          <a:p>
            <a:pPr algn="just">
              <a:spcAft>
                <a:spcPts val="600"/>
              </a:spcAft>
            </a:pPr>
            <a:r>
              <a:rPr lang="it-IT" sz="1200" i="1" spc="-30" dirty="0" smtClean="0"/>
              <a:t>2</a:t>
            </a:r>
            <a:r>
              <a:rPr lang="it-IT" sz="1200" i="1" spc="-30" dirty="0"/>
              <a:t>) contraffazione della firma dell'investitore su modulistica contrattuale o altra documentazione informatica ovvero analogica;</a:t>
            </a:r>
          </a:p>
          <a:p>
            <a:pPr algn="just">
              <a:spcAft>
                <a:spcPts val="600"/>
              </a:spcAft>
            </a:pPr>
            <a:r>
              <a:rPr lang="it-IT" sz="1200" i="1" spc="-70" dirty="0" smtClean="0"/>
              <a:t>3</a:t>
            </a:r>
            <a:r>
              <a:rPr lang="it-IT" sz="1200" i="1" spc="-70" dirty="0"/>
              <a:t>) acquisizione, anche temporanea, della disponibilità di somme di denaro ovvero detenzione di strumenti finanziari di pertinenza di terzi;</a:t>
            </a:r>
          </a:p>
          <a:p>
            <a:pPr algn="just">
              <a:spcAft>
                <a:spcPts val="600"/>
              </a:spcAft>
            </a:pPr>
            <a:r>
              <a:rPr lang="it-IT" sz="1200" i="1" dirty="0" smtClean="0"/>
              <a:t>4</a:t>
            </a:r>
            <a:r>
              <a:rPr lang="it-IT" sz="1200" i="1" dirty="0"/>
              <a:t>) comunicazione o trasmissione all'investitore o alla Consob di informazioni o documenti non rispondenti al vero;</a:t>
            </a:r>
          </a:p>
          <a:p>
            <a:pPr algn="just">
              <a:spcAft>
                <a:spcPts val="600"/>
              </a:spcAft>
            </a:pPr>
            <a:r>
              <a:rPr lang="it-IT" sz="1200" i="1" dirty="0" smtClean="0"/>
              <a:t>5</a:t>
            </a:r>
            <a:r>
              <a:rPr lang="it-IT" sz="1200" i="1" dirty="0"/>
              <a:t>) trasmissione a banche e imprese di investimento di ordini riguardanti la sottoscrizione di strumenti finanziari non autorizzati dall'investitore;</a:t>
            </a:r>
          </a:p>
          <a:p>
            <a:pPr algn="just">
              <a:spcAft>
                <a:spcPts val="600"/>
              </a:spcAft>
            </a:pPr>
            <a:r>
              <a:rPr lang="it-IT" sz="1200" i="1" dirty="0" smtClean="0"/>
              <a:t>6</a:t>
            </a:r>
            <a:r>
              <a:rPr lang="it-IT" sz="1200" i="1" dirty="0"/>
              <a:t>) mancata comunicazione a banche e imprese di investimento dell'avvenuto esercizio, da parte dell'investitore, del diritto di recesso, ai sensi dell'articolo 13, comma 5, o di revoca, ai sensi dell'articolo 25;</a:t>
            </a:r>
          </a:p>
          <a:p>
            <a:pPr algn="just">
              <a:spcAft>
                <a:spcPts val="600"/>
              </a:spcAft>
            </a:pPr>
            <a:r>
              <a:rPr lang="it-IT" sz="1200" i="1" spc="-30" dirty="0" smtClean="0"/>
              <a:t>7</a:t>
            </a:r>
            <a:r>
              <a:rPr lang="it-IT" sz="1200" i="1" spc="-30" dirty="0"/>
              <a:t>) reiterazione dei comportamenti che hanno dato luogo a un provvedimento di sospensione adottato ai sensi della lettera a);</a:t>
            </a:r>
          </a:p>
          <a:p>
            <a:pPr algn="just">
              <a:spcAft>
                <a:spcPts val="600"/>
              </a:spcAft>
            </a:pPr>
            <a:r>
              <a:rPr lang="it-IT" sz="1200" i="1" dirty="0" smtClean="0"/>
              <a:t>8</a:t>
            </a:r>
            <a:r>
              <a:rPr lang="it-IT" sz="1200" i="1" dirty="0"/>
              <a:t>) ogni altra violazione di specifiche regole di condotta connotata da particolare gravità.</a:t>
            </a:r>
          </a:p>
        </p:txBody>
      </p:sp>
      <p:pic>
        <p:nvPicPr>
          <p:cNvPr id="5" name="Picture 2">
            <a:hlinkClick r:id="rId2" action="ppaction://hlinksldjump" tooltip="Tona indietro"/>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130751"/>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932040" y="6130751"/>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227317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3293209"/>
          </a:xfrm>
          <a:prstGeom prst="rect">
            <a:avLst/>
          </a:prstGeom>
          <a:noFill/>
        </p:spPr>
        <p:txBody>
          <a:bodyPr wrap="square" rtlCol="0">
            <a:spAutoFit/>
          </a:bodyPr>
          <a:lstStyle/>
          <a:p>
            <a:pPr algn="ctr">
              <a:spcAft>
                <a:spcPts val="1200"/>
              </a:spcAft>
            </a:pPr>
            <a:r>
              <a:rPr lang="it-IT" sz="1200" b="1" dirty="0"/>
              <a:t>PARTE </a:t>
            </a:r>
            <a:r>
              <a:rPr lang="it-IT" sz="1200" b="1" dirty="0" smtClean="0"/>
              <a:t>III - DISCIPLINA </a:t>
            </a:r>
            <a:r>
              <a:rPr lang="it-IT" sz="1200" b="1" dirty="0"/>
              <a:t>DELLE OFFERTE TRAMITE </a:t>
            </a:r>
            <a:r>
              <a:rPr lang="it-IT" sz="1200" b="1" dirty="0" smtClean="0"/>
              <a:t>PORTALI </a:t>
            </a:r>
            <a:r>
              <a:rPr lang="it-IT" sz="1200" i="1" dirty="0" smtClean="0"/>
              <a:t>(</a:t>
            </a:r>
            <a:r>
              <a:rPr lang="it-IT" sz="1200" i="1" dirty="0"/>
              <a:t>segue</a:t>
            </a:r>
            <a:r>
              <a:rPr lang="it-IT" sz="1200" i="1" dirty="0" smtClean="0"/>
              <a:t>)</a:t>
            </a:r>
            <a:endParaRPr lang="it-IT" sz="1200" b="1" dirty="0" smtClean="0"/>
          </a:p>
          <a:p>
            <a:pPr algn="ctr">
              <a:spcAft>
                <a:spcPts val="1200"/>
              </a:spcAft>
            </a:pPr>
            <a:r>
              <a:rPr lang="it-IT" sz="1200" b="1" dirty="0" smtClean="0"/>
              <a:t>Art</a:t>
            </a:r>
            <a:r>
              <a:rPr lang="it-IT" sz="1200" b="1" dirty="0"/>
              <a:t>. </a:t>
            </a:r>
            <a:r>
              <a:rPr lang="it-IT" sz="1200" b="1" dirty="0" smtClean="0"/>
              <a:t>24 (Condizioni </a:t>
            </a:r>
            <a:r>
              <a:rPr lang="it-IT" sz="1200" b="1" dirty="0"/>
              <a:t>relative alle offerte sul portale)</a:t>
            </a:r>
          </a:p>
          <a:p>
            <a:pPr algn="just">
              <a:spcAft>
                <a:spcPts val="600"/>
              </a:spcAft>
            </a:pPr>
            <a:r>
              <a:rPr lang="it-IT" sz="1200" i="1" dirty="0" smtClean="0"/>
              <a:t>1</a:t>
            </a:r>
            <a:r>
              <a:rPr lang="it-IT" sz="1200" i="1" dirty="0"/>
              <a:t>. Ai fini dell'ammissione dell'offerta sul portale, </a:t>
            </a:r>
            <a:r>
              <a:rPr lang="it-IT" sz="1200" i="1" dirty="0">
                <a:hlinkClick r:id="rId2" action="ppaction://hlinksldjump"/>
              </a:rPr>
              <a:t>il gestore verifica che lo statuto o l'atto costitutivo dell'emittente preveda</a:t>
            </a:r>
            <a:r>
              <a:rPr lang="it-IT" sz="1200" i="1" dirty="0"/>
              <a:t>:</a:t>
            </a:r>
          </a:p>
          <a:p>
            <a:pPr algn="just">
              <a:spcAft>
                <a:spcPts val="600"/>
              </a:spcAft>
            </a:pPr>
            <a:r>
              <a:rPr lang="it-IT" sz="1200" i="1" dirty="0" smtClean="0"/>
              <a:t>a</a:t>
            </a:r>
            <a:r>
              <a:rPr lang="it-IT" sz="1200" i="1" dirty="0"/>
              <a:t>) il diritto di recesso dalla società ovvero il diritto di co-vendita delle proprie partecipazioni nonché le relative modalità e condizioni di esercizio nel caso in cui i soci di controllo, successivamente all'offerta, trasferiscano il controllo a terzi, in favore degli investitori diversi dagli investitori professionali o dalle altre categorie di investitori indicate al comma 2 che abbiano acquistato o sottoscritto strumenti finanziari offerti tramite portale. Tali diritti sono riconosciuti per il periodo in cui sussistono i requisiti previsti dall'articolo 25, commi 2 e 4, del decreto e comunque per almeno tre anni dalla conclusione dell'offerta;</a:t>
            </a:r>
          </a:p>
          <a:p>
            <a:pPr algn="just">
              <a:spcAft>
                <a:spcPts val="600"/>
              </a:spcAft>
            </a:pPr>
            <a:r>
              <a:rPr lang="it-IT" sz="1200" i="1" dirty="0" smtClean="0"/>
              <a:t>b</a:t>
            </a:r>
            <a:r>
              <a:rPr lang="it-IT" sz="1200" i="1" dirty="0"/>
              <a:t>) la comunicazione alla società nonché la pubblicazione dei patti parasociali nel sito internet dell'emittente.</a:t>
            </a:r>
          </a:p>
          <a:p>
            <a:pPr algn="just">
              <a:spcAft>
                <a:spcPts val="600"/>
              </a:spcAft>
            </a:pPr>
            <a:r>
              <a:rPr lang="it-IT" sz="1200" i="1" dirty="0" smtClean="0"/>
              <a:t>2</a:t>
            </a:r>
            <a:r>
              <a:rPr lang="it-IT" sz="1200" i="1" dirty="0"/>
              <a:t>. Ai fini del perfezionamento dell'offerta sul portale, il gestore verifica che una </a:t>
            </a:r>
            <a:r>
              <a:rPr lang="it-IT" sz="1200" i="1" dirty="0">
                <a:hlinkClick r:id="rId2" action="ppaction://hlinksldjump"/>
              </a:rPr>
              <a:t>quota almeno pari al 5% degli strumenti finanziari offerti sia stata sottoscritta da investitori professionali</a:t>
            </a:r>
            <a:r>
              <a:rPr lang="it-IT" sz="1200" i="1" dirty="0"/>
              <a:t> o da fondazioni bancarie o da incubatori di start-up innovative previsto all'articolo 25, comma 5, del decreto.</a:t>
            </a:r>
          </a:p>
          <a:p>
            <a:pPr algn="just">
              <a:spcAft>
                <a:spcPts val="600"/>
              </a:spcAft>
            </a:pPr>
            <a:endParaRPr lang="it-IT" sz="1200" dirty="0"/>
          </a:p>
        </p:txBody>
      </p:sp>
      <p:pic>
        <p:nvPicPr>
          <p:cNvPr id="5" name="Picture 2">
            <a:hlinkClick r:id="rId2" action="ppaction://hlinksldjump" tooltip="Tona indietro"/>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130751"/>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932040" y="6130751"/>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861819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2539157"/>
          </a:xfrm>
          <a:prstGeom prst="rect">
            <a:avLst/>
          </a:prstGeom>
          <a:noFill/>
        </p:spPr>
        <p:txBody>
          <a:bodyPr wrap="square" rtlCol="0">
            <a:spAutoFit/>
          </a:bodyPr>
          <a:lstStyle/>
          <a:p>
            <a:pPr algn="ctr">
              <a:spcAft>
                <a:spcPts val="600"/>
              </a:spcAft>
            </a:pPr>
            <a:r>
              <a:rPr lang="it-IT" sz="1200" b="1" dirty="0" smtClean="0"/>
              <a:t>Art</a:t>
            </a:r>
            <a:r>
              <a:rPr lang="it-IT" sz="1200" b="1" dirty="0"/>
              <a:t>. </a:t>
            </a:r>
            <a:r>
              <a:rPr lang="it-IT" sz="1200" b="1" dirty="0" smtClean="0"/>
              <a:t>25 (Costituzione </a:t>
            </a:r>
            <a:r>
              <a:rPr lang="it-IT" sz="1200" b="1" dirty="0"/>
              <a:t>della provvista e diritto di revoca)</a:t>
            </a:r>
          </a:p>
          <a:p>
            <a:pPr algn="just">
              <a:spcAft>
                <a:spcPts val="600"/>
              </a:spcAft>
            </a:pPr>
            <a:r>
              <a:rPr lang="it-IT" sz="1200" i="1" dirty="0" smtClean="0"/>
              <a:t>1</a:t>
            </a:r>
            <a:r>
              <a:rPr lang="it-IT" sz="1200" i="1" dirty="0"/>
              <a:t>. La provvista necessaria al perfezionamento degli ordini di adesione alle offerte è costituita nel conto indisponibile intestato all'emittente acceso presso le banche o le imprese di investimento a cui sono trasmessi gli ordini. La valuta di effettivo addebito non può essere anteriore alla data di sottoscrizione degli strumenti finanziari da parte degli investitori.</a:t>
            </a:r>
          </a:p>
          <a:p>
            <a:pPr algn="just">
              <a:spcAft>
                <a:spcPts val="600"/>
              </a:spcAft>
            </a:pPr>
            <a:r>
              <a:rPr lang="it-IT" sz="1200" i="1" dirty="0" smtClean="0"/>
              <a:t>2</a:t>
            </a:r>
            <a:r>
              <a:rPr lang="it-IT" sz="1200" i="1" dirty="0"/>
              <a:t>. Gli investitori diversi dagli investitori professionali che hanno manifestato la volontà di sottoscrivere strumenti finanziari oggetto di un'offerta condotta tramite portale, hanno il diritto di revocare la loro adesione quando, tra il momento dell'adesione all'offerta e quello in cui la stessa è definitivamente chiusa, sopravvenga un fatto nuovo o sia rilevato errore materiale concernenti le informazioni esposte sul portale, che siano atti a influire sulla decisione dell'investimento. Il diritto di revoca può essere esercitato entro sette giorni dalla data in cui le nuove informazioni sono state portate a conoscenza degli investitori.</a:t>
            </a:r>
          </a:p>
          <a:p>
            <a:pPr algn="just">
              <a:spcAft>
                <a:spcPts val="600"/>
              </a:spcAft>
            </a:pPr>
            <a:r>
              <a:rPr lang="it-IT" sz="1200" i="1" dirty="0" smtClean="0"/>
              <a:t>3</a:t>
            </a:r>
            <a:r>
              <a:rPr lang="it-IT" sz="1200" i="1" dirty="0"/>
              <a:t>. Nei casi di esercizio del diritto di recesso o del diritto di revoca, nonché nel caso di mancato perfezionamento dell'offerta, i fondi relativi alla provvista prevista al comma 1 tornano nella piena disponibilità degli investitori.</a:t>
            </a:r>
          </a:p>
        </p:txBody>
      </p:sp>
    </p:spTree>
    <p:extLst>
      <p:ext uri="{BB962C8B-B14F-4D97-AF65-F5344CB8AC3E}">
        <p14:creationId xmlns:p14="http://schemas.microsoft.com/office/powerpoint/2010/main" xmlns="" val="215857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2215991"/>
          </a:xfrm>
          <a:prstGeom prst="rect">
            <a:avLst/>
          </a:prstGeom>
          <a:noFill/>
        </p:spPr>
        <p:txBody>
          <a:bodyPr wrap="square" rtlCol="0">
            <a:spAutoFit/>
          </a:bodyPr>
          <a:lstStyle/>
          <a:p>
            <a:pPr algn="ctr"/>
            <a:r>
              <a:rPr lang="it-IT" b="1" dirty="0" smtClean="0"/>
              <a:t>DEFINIZIONI</a:t>
            </a:r>
          </a:p>
          <a:p>
            <a:pPr algn="ctr"/>
            <a:endParaRPr lang="it-IT" sz="1200" b="1" i="1" dirty="0"/>
          </a:p>
          <a:p>
            <a:pPr algn="just"/>
            <a:r>
              <a:rPr lang="it-IT" sz="1200" dirty="0" smtClean="0"/>
              <a:t>5-novies. Per “</a:t>
            </a:r>
            <a:r>
              <a:rPr lang="it-IT" sz="1200" b="1" dirty="0" smtClean="0"/>
              <a:t>portale per la raccolta di capitali per le </a:t>
            </a:r>
            <a:r>
              <a:rPr lang="it-IT" sz="1200" b="1" i="1" dirty="0" smtClean="0"/>
              <a:t>start-up</a:t>
            </a:r>
            <a:r>
              <a:rPr lang="it-IT" sz="1200" b="1" dirty="0" smtClean="0"/>
              <a:t> innovative e per le PMI innovative</a:t>
            </a:r>
            <a:r>
              <a:rPr lang="it-IT" sz="1200" dirty="0" smtClean="0"/>
              <a:t>” si intende una piattaforma online che abbia come finalità esclusiva la facilitazione della raccolta di capitale di rischio da parte delle </a:t>
            </a:r>
            <a:r>
              <a:rPr lang="it-IT" sz="1200" i="1" dirty="0" smtClean="0"/>
              <a:t>start-up</a:t>
            </a:r>
            <a:r>
              <a:rPr lang="it-IT" sz="1200" dirty="0" smtClean="0"/>
              <a:t> innovative, comprese le </a:t>
            </a:r>
            <a:r>
              <a:rPr lang="it-IT" sz="1200" i="1" dirty="0" smtClean="0"/>
              <a:t>start-up</a:t>
            </a:r>
            <a:r>
              <a:rPr lang="it-IT" sz="1200" dirty="0" smtClean="0"/>
              <a:t> a vocazione sociale, delle PMI innovative e degli organismi di investimento collettivo del risparmio o altre società che investono prevalentemente in </a:t>
            </a:r>
            <a:r>
              <a:rPr lang="it-IT" sz="1200" i="1" dirty="0" smtClean="0"/>
              <a:t>start-up</a:t>
            </a:r>
            <a:r>
              <a:rPr lang="it-IT" sz="1200" dirty="0" smtClean="0"/>
              <a:t> innovative o in PMI innovative, come individuati, rispettivamente, dalle lettere e) e f) del comma 2 dell'articolo 1 del decreto del Ministro dell'economia e delle finanze 30 gennaio 2014, pubblicato nella Gazzetta Ufficiale n. 66 del 20 marzo 2014. </a:t>
            </a:r>
          </a:p>
          <a:p>
            <a:pPr algn="just"/>
            <a:endParaRPr lang="it-IT" sz="1200" dirty="0" smtClean="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pic>
        <p:nvPicPr>
          <p:cNvPr id="1026" name="Picture 2">
            <a:hlinkClick r:id="rId2" action="ppaction://hlinksldjump" tooltip="Tona indietro"/>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5982816"/>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5004048" y="6046049"/>
            <a:ext cx="1656184" cy="461665"/>
          </a:xfrm>
          <a:prstGeom prst="rect">
            <a:avLst/>
          </a:prstGeom>
          <a:noFill/>
        </p:spPr>
        <p:txBody>
          <a:bodyPr wrap="square" rtlCol="0">
            <a:spAutoFit/>
          </a:bodyPr>
          <a:lstStyle/>
          <a:p>
            <a:r>
              <a:rPr lang="it-IT" sz="1200" dirty="0" smtClean="0">
                <a:solidFill>
                  <a:srgbClr val="002060"/>
                </a:solidFill>
              </a:rPr>
              <a:t>Torna al </a:t>
            </a:r>
            <a:r>
              <a:rPr lang="it-IT" sz="1200" i="1" dirty="0" smtClean="0">
                <a:solidFill>
                  <a:srgbClr val="002060"/>
                </a:solidFill>
              </a:rPr>
              <a:t>50-quinquies </a:t>
            </a:r>
            <a:r>
              <a:rPr lang="it-IT" sz="1200" dirty="0" smtClean="0">
                <a:solidFill>
                  <a:srgbClr val="002060"/>
                </a:solidFill>
              </a:rPr>
              <a:t>del </a:t>
            </a:r>
            <a:r>
              <a:rPr lang="it-IT" sz="1200" i="1" dirty="0" smtClean="0">
                <a:solidFill>
                  <a:srgbClr val="002060"/>
                </a:solidFill>
              </a:rPr>
              <a:t>TUF</a:t>
            </a:r>
            <a:endParaRPr lang="it-IT" sz="1200" i="1" dirty="0">
              <a:solidFill>
                <a:srgbClr val="002060"/>
              </a:solidFill>
            </a:endParaRPr>
          </a:p>
        </p:txBody>
      </p:sp>
    </p:spTree>
    <p:extLst>
      <p:ext uri="{BB962C8B-B14F-4D97-AF65-F5344CB8AC3E}">
        <p14:creationId xmlns:p14="http://schemas.microsoft.com/office/powerpoint/2010/main" xmlns="" val="1367283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649764"/>
            <a:ext cx="8136904" cy="4324261"/>
          </a:xfrm>
          <a:prstGeom prst="rect">
            <a:avLst/>
          </a:prstGeom>
          <a:noFill/>
        </p:spPr>
        <p:txBody>
          <a:bodyPr wrap="square" rtlCol="0">
            <a:spAutoFit/>
          </a:bodyPr>
          <a:lstStyle/>
          <a:p>
            <a:pPr algn="ctr"/>
            <a:r>
              <a:rPr lang="it-IT" b="1" dirty="0" smtClean="0"/>
              <a:t>DEFINIZIONI</a:t>
            </a:r>
          </a:p>
          <a:p>
            <a:pPr algn="ctr"/>
            <a:endParaRPr lang="it-IT" sz="1200" b="1" i="1" dirty="0"/>
          </a:p>
          <a:p>
            <a:pPr algn="just"/>
            <a:r>
              <a:rPr lang="it-IT" sz="1200" dirty="0" smtClean="0"/>
              <a:t>5-decies. Per “</a:t>
            </a:r>
            <a:r>
              <a:rPr lang="it-IT" sz="1200" b="1" i="1" dirty="0" smtClean="0"/>
              <a:t>start-up</a:t>
            </a:r>
            <a:r>
              <a:rPr lang="it-IT" sz="1200" b="1" dirty="0" smtClean="0"/>
              <a:t> innovativa</a:t>
            </a:r>
            <a:r>
              <a:rPr lang="it-IT" sz="1200" dirty="0" smtClean="0"/>
              <a:t>” si intende la società definita dall’articolo 25, comma 2, del decreto-legge 18 ottobre 2012, n. 179. </a:t>
            </a:r>
          </a:p>
          <a:p>
            <a:pPr algn="just"/>
            <a:endParaRPr lang="it-IT" sz="1200" dirty="0" smtClean="0"/>
          </a:p>
          <a:p>
            <a:pPr algn="just">
              <a:spcAft>
                <a:spcPts val="600"/>
              </a:spcAft>
            </a:pPr>
            <a:r>
              <a:rPr lang="it-IT" sz="1200" dirty="0" smtClean="0"/>
              <a:t>2. Ai fini del presente decreto, l'impresa </a:t>
            </a:r>
            <a:r>
              <a:rPr lang="it-IT" sz="1200" i="1" dirty="0" smtClean="0"/>
              <a:t>start-up</a:t>
            </a:r>
            <a:r>
              <a:rPr lang="it-IT" sz="1200" dirty="0" smtClean="0"/>
              <a:t> innovativa, di seguito «</a:t>
            </a:r>
            <a:r>
              <a:rPr lang="it-IT" sz="1200" i="1" dirty="0" smtClean="0"/>
              <a:t>start-up</a:t>
            </a:r>
            <a:r>
              <a:rPr lang="it-IT" sz="1200" dirty="0" smtClean="0"/>
              <a:t> innovativa», è la società di capitali, costituita anche in forma cooperativa, le cui azioni o quote rappresentative del capitale sociale non sono quotate su un  mercato regolamentato o su un sistema multilaterale di negoziazione, che possiede i seguenti requisiti: </a:t>
            </a:r>
          </a:p>
          <a:p>
            <a:pPr algn="just"/>
            <a:r>
              <a:rPr lang="it-IT" sz="1200" dirty="0" smtClean="0"/>
              <a:t>    a) LETTERA SOPPRESSA</a:t>
            </a:r>
          </a:p>
          <a:p>
            <a:pPr algn="just"/>
            <a:r>
              <a:rPr lang="it-IT" sz="1200" dirty="0" smtClean="0"/>
              <a:t>    b) è costituita da non più di sessanta mesi; </a:t>
            </a:r>
          </a:p>
          <a:p>
            <a:pPr algn="just"/>
            <a:r>
              <a:rPr lang="it-IT" sz="1200" dirty="0" smtClean="0"/>
              <a:t>    c) è residente in Italia ai sensi dell'articolo 73 del decreto del Presidente della Repubblica 22 dicembre 1986, n. 917, o in uno degli Stati membri dell'Unione europea o in Stati aderenti all'Accordo sullo spazio economico europeo, purché abbia  una sede produttiva o una filiale in Italia; </a:t>
            </a:r>
          </a:p>
          <a:p>
            <a:pPr algn="just"/>
            <a:r>
              <a:rPr lang="it-IT" sz="1200" dirty="0" smtClean="0"/>
              <a:t>    d) a partire dal secondo anno di attività della </a:t>
            </a:r>
            <a:r>
              <a:rPr lang="it-IT" sz="1200" i="1" dirty="0" smtClean="0"/>
              <a:t>start-up </a:t>
            </a:r>
            <a:r>
              <a:rPr lang="it-IT" sz="1200" dirty="0" smtClean="0"/>
              <a:t>innovativa, il totale del valore della produzione annua, così come risultante dall'ultimo bilancio approvato entro sei mesi dalla chiusura dell'esercizio, non è superiore a 5 milioni di euro; </a:t>
            </a:r>
          </a:p>
          <a:p>
            <a:pPr algn="just"/>
            <a:r>
              <a:rPr lang="it-IT" sz="1200" dirty="0" smtClean="0"/>
              <a:t>    e) non distribuisce, e non ha distribuito, utili; </a:t>
            </a:r>
          </a:p>
          <a:p>
            <a:pPr algn="just"/>
            <a:r>
              <a:rPr lang="it-IT" sz="1200" dirty="0" smtClean="0"/>
              <a:t>    f) ha, quale oggetto sociale esclusivo o prevalente, lo sviluppo, la produzione e la commercializzazione di prodotti o   servizi innovativi ad alto valore tecnologico;  </a:t>
            </a:r>
          </a:p>
          <a:p>
            <a:pPr algn="just"/>
            <a:r>
              <a:rPr lang="it-IT" sz="1200" dirty="0" smtClean="0"/>
              <a:t>    g) non è stata costituita da una fusione, scissione societaria o a seguito di cessione di azienda o di ramo di azienda; </a:t>
            </a:r>
          </a:p>
          <a:p>
            <a:pPr algn="just"/>
            <a:endParaRPr lang="it-IT" sz="1200" dirty="0" smtClean="0"/>
          </a:p>
          <a:p>
            <a:pPr algn="just"/>
            <a:r>
              <a:rPr lang="it-IT" sz="1200" dirty="0" smtClean="0"/>
              <a:t>(…</a:t>
            </a:r>
            <a:r>
              <a:rPr lang="it-IT" sz="1200" dirty="0" smtClean="0">
                <a:effectLst>
                  <a:outerShdw blurRad="38100" dist="38100" dir="2700000" algn="tl">
                    <a:srgbClr val="000000">
                      <a:alpha val="43137"/>
                    </a:srgbClr>
                  </a:outerShdw>
                </a:effectLst>
                <a:hlinkClick r:id="rId2" action="ppaction://hlinksldjump"/>
              </a:rPr>
              <a:t>continua</a:t>
            </a:r>
            <a:r>
              <a:rPr lang="it-IT" sz="1200" dirty="0" smtClean="0"/>
              <a:t>…)</a:t>
            </a:r>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spTree>
    <p:extLst>
      <p:ext uri="{BB962C8B-B14F-4D97-AF65-F5344CB8AC3E}">
        <p14:creationId xmlns:p14="http://schemas.microsoft.com/office/powerpoint/2010/main" xmlns="" val="3225793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5586145"/>
          </a:xfrm>
          <a:prstGeom prst="rect">
            <a:avLst/>
          </a:prstGeom>
          <a:noFill/>
        </p:spPr>
        <p:txBody>
          <a:bodyPr wrap="square" rtlCol="0">
            <a:spAutoFit/>
          </a:bodyPr>
          <a:lstStyle/>
          <a:p>
            <a:pPr algn="ctr"/>
            <a:r>
              <a:rPr lang="it-IT" b="1" dirty="0" smtClean="0"/>
              <a:t>DEFINIZIONI</a:t>
            </a:r>
          </a:p>
          <a:p>
            <a:pPr algn="ctr"/>
            <a:endParaRPr lang="it-IT" sz="1200" b="1" i="1" dirty="0"/>
          </a:p>
          <a:p>
            <a:pPr algn="just">
              <a:spcAft>
                <a:spcPts val="600"/>
              </a:spcAft>
            </a:pPr>
            <a:r>
              <a:rPr lang="it-IT" sz="1200" dirty="0" smtClean="0"/>
              <a:t> h) possiede almeno uno dei seguenti ulteriori requisiti: </a:t>
            </a:r>
          </a:p>
          <a:p>
            <a:pPr algn="just">
              <a:spcAft>
                <a:spcPts val="600"/>
              </a:spcAft>
            </a:pPr>
            <a:r>
              <a:rPr lang="it-IT" sz="1200" dirty="0" smtClean="0"/>
              <a:t>      1) le spese in ricerca e sviluppo sono uguali o superiori al 15 per cento del maggiore valore fra costo e valore totale della produzione della start-up innovativa. Dal computo per le spese in ricerca e sviluppo sono escluse le spese per l'acquisto e  la locazione di beni immobili. Ai fini di questo provvedimento, in aggiunta a quanto previsto dai principi contabili, sono  altresì da annoverarsi tra le spese in ricerca e sviluppo: le spese relative allo sviluppo precompetitivo e competitivo, quali  sperimentazione, prototipazione e sviluppo del business plan, le spese relative ai servizi di incubazione forniti da  incubatori  certificati, i  costi lordi di personale interno e consulenti esterni impiegati nelle attività di ricerca e sviluppo, inclusi soci ed amministratori, le spese legali per la registrazione e protezione di proprietà intellettuale, termini e licenze   d'uso. Le spese risultano dall'ultimo bilancio approvato e sono descritte in nota integrativa. In assenza di bilancio nel primo anno di vita, la loro effettuazione è assunta tramite dichiarazione sottoscritta dal legale rappresentante della start-up innovativa; </a:t>
            </a:r>
          </a:p>
          <a:p>
            <a:pPr algn="just">
              <a:spcAft>
                <a:spcPts val="600"/>
              </a:spcAft>
            </a:pPr>
            <a:r>
              <a:rPr lang="it-IT" sz="1200" dirty="0"/>
              <a:t> </a:t>
            </a:r>
            <a:r>
              <a:rPr lang="it-IT" sz="1200" dirty="0" smtClean="0"/>
              <a:t>   2) impiego come dipendenti o collaboratori a qualsiasi titolo, in percentuale uguale o superiore al terzo della forza lavoro complessiva, di personale in possesso di titolo di dottorato di ricerca o che sta svolgendo un dottorato di ricerca presso un'università italiana o straniera, oppure in possesso di laurea e che abbia svolto, da almeno tre anni, attività di ricerca certificata presso istituti di ricerca pubblici o privati, in Italia o all'estero, ovvero, in percentuale uguale o superiore a due  terzi della forza lavoro complessiva, di personale in  possesso di laurea magistrale ai sensi dell'articolo 3 del regolamento di cui al decreto del Ministro dell'istruzione, dell'università e della ricerca 22 ottobre 2004, n. 270; </a:t>
            </a:r>
          </a:p>
          <a:p>
            <a:pPr algn="just"/>
            <a:r>
              <a:rPr lang="it-IT" sz="1200" dirty="0" smtClean="0"/>
              <a:t>    3) sia titolare o depositaria o licenziataria di almeno una privativa industriale relativa a una invenzione industriale, biotecnologica, a una topografia di prodotto a semiconduttori o a una nuova varietà vegetale ovvero sia titolare dei diritti  relativi ad un programma per elaboratore originario registrato presso il Registro pubblico speciale per  i  programmi  per  elaboratore, purché tali privative siano direttamente afferenti all'oggetto sociale e all'attività di impresa. </a:t>
            </a:r>
          </a:p>
          <a:p>
            <a:pPr algn="just"/>
            <a:endParaRPr lang="it-IT" sz="1200" dirty="0" smtClean="0"/>
          </a:p>
          <a:p>
            <a:pPr algn="just"/>
            <a:r>
              <a:rPr lang="it-IT" sz="1200" dirty="0"/>
              <a:t>(…</a:t>
            </a:r>
            <a:r>
              <a:rPr lang="it-IT" sz="1200" dirty="0">
                <a:effectLst>
                  <a:outerShdw blurRad="38100" dist="38100" dir="2700000" algn="tl">
                    <a:srgbClr val="000000">
                      <a:alpha val="43137"/>
                    </a:srgbClr>
                  </a:outerShdw>
                </a:effectLst>
                <a:hlinkClick r:id="rId2" action="ppaction://hlinksldjump"/>
              </a:rPr>
              <a:t>continua</a:t>
            </a:r>
            <a:r>
              <a:rPr lang="it-IT" sz="1200" dirty="0"/>
              <a:t>…)</a:t>
            </a:r>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spTree>
    <p:extLst>
      <p:ext uri="{BB962C8B-B14F-4D97-AF65-F5344CB8AC3E}">
        <p14:creationId xmlns:p14="http://schemas.microsoft.com/office/powerpoint/2010/main" xmlns="" val="1071089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340768"/>
            <a:ext cx="8136904" cy="2677656"/>
          </a:xfrm>
          <a:prstGeom prst="rect">
            <a:avLst/>
          </a:prstGeom>
          <a:noFill/>
        </p:spPr>
        <p:txBody>
          <a:bodyPr wrap="square" rtlCol="0">
            <a:spAutoFit/>
          </a:bodyPr>
          <a:lstStyle/>
          <a:p>
            <a:pPr algn="ctr"/>
            <a:r>
              <a:rPr lang="it-IT" sz="1200" b="1" dirty="0" smtClean="0"/>
              <a:t>Articolo </a:t>
            </a:r>
            <a:r>
              <a:rPr lang="it-IT" sz="1200" b="1" dirty="0"/>
              <a:t>25, </a:t>
            </a:r>
            <a:r>
              <a:rPr lang="it-IT" sz="1200" b="1" dirty="0" smtClean="0"/>
              <a:t>comma 3</a:t>
            </a:r>
            <a:r>
              <a:rPr lang="it-IT" sz="1200" b="1" dirty="0"/>
              <a:t>, del </a:t>
            </a:r>
            <a:r>
              <a:rPr lang="it-IT" sz="1200" b="1" cap="all" dirty="0"/>
              <a:t>decreto-legge</a:t>
            </a:r>
            <a:r>
              <a:rPr lang="it-IT" sz="1200" b="1" dirty="0"/>
              <a:t> 18 ottobre 2012, n. 179, convertito,  con modificazioni, dalla legge 17 dicembre 2012, n. 221, e successive modificazioni</a:t>
            </a:r>
            <a:endParaRPr lang="it-IT" sz="1200" b="1" dirty="0" smtClean="0"/>
          </a:p>
          <a:p>
            <a:pPr algn="just"/>
            <a:endParaRPr lang="it-IT" sz="1200" dirty="0"/>
          </a:p>
          <a:p>
            <a:pPr algn="just"/>
            <a:r>
              <a:rPr lang="it-IT" sz="1200" dirty="0" smtClean="0"/>
              <a:t>3</a:t>
            </a:r>
            <a:r>
              <a:rPr lang="it-IT" sz="1200" dirty="0"/>
              <a:t>. Le </a:t>
            </a:r>
            <a:r>
              <a:rPr lang="it-IT" sz="1200" dirty="0" smtClean="0"/>
              <a:t>società già </a:t>
            </a:r>
            <a:r>
              <a:rPr lang="it-IT" sz="1200" dirty="0"/>
              <a:t>costituite alla data di entrata in vigore </a:t>
            </a:r>
            <a:r>
              <a:rPr lang="it-IT" sz="1200" dirty="0" smtClean="0"/>
              <a:t>della legge </a:t>
            </a:r>
            <a:r>
              <a:rPr lang="it-IT" sz="1200" dirty="0"/>
              <a:t>di conversione del presente decreto e in possesso dei </a:t>
            </a:r>
            <a:r>
              <a:rPr lang="it-IT" sz="1200" dirty="0" smtClean="0"/>
              <a:t>requisiti previsti </a:t>
            </a:r>
            <a:r>
              <a:rPr lang="it-IT" sz="1200" dirty="0"/>
              <a:t>dal comma 2, sono considerate </a:t>
            </a:r>
            <a:r>
              <a:rPr lang="it-IT" sz="1200" i="1" dirty="0"/>
              <a:t>start-up</a:t>
            </a:r>
            <a:r>
              <a:rPr lang="it-IT" sz="1200" dirty="0"/>
              <a:t> </a:t>
            </a:r>
            <a:r>
              <a:rPr lang="it-IT" sz="1200" dirty="0" smtClean="0"/>
              <a:t>innovative ai fini del </a:t>
            </a:r>
            <a:r>
              <a:rPr lang="it-IT" sz="1200" dirty="0"/>
              <a:t>presente decreto se </a:t>
            </a:r>
            <a:r>
              <a:rPr lang="it-IT" sz="1200" dirty="0" smtClean="0"/>
              <a:t>depositano presso  </a:t>
            </a:r>
            <a:r>
              <a:rPr lang="it-IT" sz="1200" dirty="0"/>
              <a:t>l'Ufficio </a:t>
            </a:r>
            <a:r>
              <a:rPr lang="it-IT" sz="1200" dirty="0" smtClean="0"/>
              <a:t>del registro delle </a:t>
            </a:r>
            <a:r>
              <a:rPr lang="it-IT" sz="1200" dirty="0"/>
              <a:t>imprese, di </a:t>
            </a:r>
            <a:r>
              <a:rPr lang="it-IT" sz="1200" dirty="0" smtClean="0"/>
              <a:t>cui all'articolo 2188 del codice civile</a:t>
            </a:r>
            <a:r>
              <a:rPr lang="it-IT" sz="1200" dirty="0"/>
              <a:t>, </a:t>
            </a:r>
            <a:r>
              <a:rPr lang="it-IT" sz="1200" dirty="0" smtClean="0"/>
              <a:t>una dichiarazione sottoscritta dal </a:t>
            </a:r>
            <a:r>
              <a:rPr lang="it-IT" sz="1200" dirty="0"/>
              <a:t>rappresentante legale che </a:t>
            </a:r>
            <a:r>
              <a:rPr lang="it-IT" sz="1200" dirty="0" smtClean="0"/>
              <a:t>attesti il possesso </a:t>
            </a:r>
            <a:r>
              <a:rPr lang="it-IT" sz="1200" dirty="0"/>
              <a:t>dei  requisiti </a:t>
            </a:r>
            <a:r>
              <a:rPr lang="it-IT" sz="1200" dirty="0" smtClean="0"/>
              <a:t>previsti dal </a:t>
            </a:r>
            <a:r>
              <a:rPr lang="it-IT" sz="1200" dirty="0"/>
              <a:t>comma </a:t>
            </a:r>
            <a:r>
              <a:rPr lang="it-IT" sz="1200" dirty="0" smtClean="0"/>
              <a:t>2</a:t>
            </a:r>
            <a:r>
              <a:rPr lang="it-IT" sz="1200" dirty="0"/>
              <a:t>. </a:t>
            </a:r>
            <a:r>
              <a:rPr lang="it-IT" sz="1200" dirty="0" smtClean="0"/>
              <a:t>In tal caso, la disciplina </a:t>
            </a:r>
            <a:r>
              <a:rPr lang="it-IT" sz="1200" dirty="0"/>
              <a:t>di cui alla presente sezione </a:t>
            </a:r>
            <a:r>
              <a:rPr lang="it-IT" sz="1200" dirty="0" smtClean="0"/>
              <a:t>trova applicazione per un periodo </a:t>
            </a:r>
            <a:r>
              <a:rPr lang="it-IT" sz="1200" dirty="0"/>
              <a:t>di quattro anni dalla data di entrata in vigore del  </a:t>
            </a:r>
            <a:r>
              <a:rPr lang="it-IT" sz="1200" dirty="0" smtClean="0"/>
              <a:t>presente decreto</a:t>
            </a:r>
            <a:r>
              <a:rPr lang="it-IT" sz="1200" dirty="0"/>
              <a:t>, se la </a:t>
            </a:r>
            <a:r>
              <a:rPr lang="it-IT" sz="1200" i="1" dirty="0"/>
              <a:t>start-up</a:t>
            </a:r>
            <a:r>
              <a:rPr lang="it-IT" sz="1200" dirty="0"/>
              <a:t> innovativa </a:t>
            </a:r>
            <a:r>
              <a:rPr lang="it-IT" sz="1200" dirty="0" smtClean="0"/>
              <a:t>è </a:t>
            </a:r>
            <a:r>
              <a:rPr lang="it-IT" sz="1200" dirty="0"/>
              <a:t>stata costituita </a:t>
            </a:r>
            <a:r>
              <a:rPr lang="it-IT" sz="1200" dirty="0" smtClean="0"/>
              <a:t>entro i due anni </a:t>
            </a:r>
            <a:r>
              <a:rPr lang="it-IT" sz="1200" dirty="0"/>
              <a:t>precedenti, di tre anni, se </a:t>
            </a:r>
            <a:r>
              <a:rPr lang="it-IT" sz="1200" dirty="0" smtClean="0"/>
              <a:t>è stata </a:t>
            </a:r>
            <a:r>
              <a:rPr lang="it-IT" sz="1200" dirty="0"/>
              <a:t>costituita entro i tre </a:t>
            </a:r>
            <a:r>
              <a:rPr lang="it-IT" sz="1200" dirty="0" smtClean="0"/>
              <a:t>anni precedenti</a:t>
            </a:r>
            <a:r>
              <a:rPr lang="it-IT" sz="1200" dirty="0"/>
              <a:t>, e di due anni, se è</a:t>
            </a:r>
            <a:r>
              <a:rPr lang="it-IT" sz="1200" dirty="0" smtClean="0"/>
              <a:t> stata </a:t>
            </a:r>
            <a:r>
              <a:rPr lang="it-IT" sz="1200" dirty="0"/>
              <a:t>costituita </a:t>
            </a:r>
            <a:r>
              <a:rPr lang="it-IT" sz="1200" dirty="0" smtClean="0"/>
              <a:t>entro i quattro anni </a:t>
            </a:r>
            <a:r>
              <a:rPr lang="it-IT" sz="1200" dirty="0"/>
              <a:t>precedenti. </a:t>
            </a:r>
            <a:endParaRPr lang="it-IT" sz="1200" dirty="0" smtClean="0"/>
          </a:p>
          <a:p>
            <a:pPr algn="just"/>
            <a:endParaRPr lang="it-IT" sz="1200" dirty="0"/>
          </a:p>
          <a:p>
            <a:pPr algn="just"/>
            <a:endParaRPr lang="it-IT" sz="1200" dirty="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cap="all" dirty="0">
                <a:solidFill>
                  <a:schemeClr val="accent5"/>
                </a:solidFill>
              </a:rPr>
              <a:t>decreto-legge</a:t>
            </a:r>
            <a:r>
              <a:rPr lang="it-IT" sz="1400" i="1" dirty="0">
                <a:solidFill>
                  <a:schemeClr val="accent5"/>
                </a:solidFill>
              </a:rPr>
              <a:t> 18 ottobre 2012, n. 179, convertito,  con modificazioni, dalla legge 17 dicembre 2012, n. 221, e successive </a:t>
            </a:r>
            <a:r>
              <a:rPr lang="it-IT" sz="1400" i="1" dirty="0" smtClean="0">
                <a:solidFill>
                  <a:schemeClr val="accent5"/>
                </a:solidFill>
              </a:rPr>
              <a:t>modificazioni </a:t>
            </a:r>
            <a:endParaRPr lang="it-IT" sz="1400" i="1" dirty="0">
              <a:solidFill>
                <a:schemeClr val="accent5"/>
              </a:solidFill>
            </a:endParaRP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327585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a:hlinkClick r:id="rId5"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77223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asellaDiTesto 1"/>
          <p:cNvSpPr txBox="1"/>
          <p:nvPr/>
        </p:nvSpPr>
        <p:spPr>
          <a:xfrm>
            <a:off x="5580112" y="6046049"/>
            <a:ext cx="1656184" cy="461665"/>
          </a:xfrm>
          <a:prstGeom prst="rect">
            <a:avLst/>
          </a:prstGeom>
          <a:noFill/>
        </p:spPr>
        <p:txBody>
          <a:bodyPr wrap="square" rtlCol="0">
            <a:spAutoFit/>
          </a:bodyPr>
          <a:lstStyle/>
          <a:p>
            <a:r>
              <a:rPr lang="it-IT" sz="1200" dirty="0" smtClean="0">
                <a:solidFill>
                  <a:srgbClr val="002060"/>
                </a:solidFill>
              </a:rPr>
              <a:t>Torna alla definizione di </a:t>
            </a:r>
            <a:r>
              <a:rPr lang="it-IT" sz="1200" i="1" dirty="0" smtClean="0">
                <a:solidFill>
                  <a:srgbClr val="002060"/>
                </a:solidFill>
              </a:rPr>
              <a:t>Start-up</a:t>
            </a:r>
            <a:endParaRPr lang="it-IT" sz="1200" i="1" dirty="0">
              <a:solidFill>
                <a:srgbClr val="002060"/>
              </a:solidFill>
            </a:endParaRPr>
          </a:p>
        </p:txBody>
      </p:sp>
      <p:sp>
        <p:nvSpPr>
          <p:cNvPr id="10" name="CasellaDiTesto 9"/>
          <p:cNvSpPr txBox="1"/>
          <p:nvPr/>
        </p:nvSpPr>
        <p:spPr>
          <a:xfrm>
            <a:off x="1846547" y="6046048"/>
            <a:ext cx="1393792" cy="461665"/>
          </a:xfrm>
          <a:prstGeom prst="rect">
            <a:avLst/>
          </a:prstGeom>
          <a:noFill/>
        </p:spPr>
        <p:txBody>
          <a:bodyPr wrap="square" rtlCol="0">
            <a:spAutoFit/>
          </a:bodyPr>
          <a:lstStyle/>
          <a:p>
            <a:r>
              <a:rPr lang="it-IT" sz="1200" dirty="0" smtClean="0">
                <a:solidFill>
                  <a:srgbClr val="002060"/>
                </a:solidFill>
              </a:rPr>
              <a:t>Torna al 100-</a:t>
            </a:r>
            <a:r>
              <a:rPr lang="it-IT" sz="1200" i="1" dirty="0" smtClean="0">
                <a:solidFill>
                  <a:srgbClr val="002060"/>
                </a:solidFill>
              </a:rPr>
              <a:t>ter </a:t>
            </a:r>
            <a:r>
              <a:rPr lang="it-IT" sz="1200" dirty="0" smtClean="0">
                <a:solidFill>
                  <a:srgbClr val="002060"/>
                </a:solidFill>
              </a:rPr>
              <a:t>del TUF</a:t>
            </a:r>
            <a:endParaRPr lang="it-IT" sz="1200" i="1" dirty="0">
              <a:solidFill>
                <a:srgbClr val="002060"/>
              </a:solidFill>
            </a:endParaRPr>
          </a:p>
        </p:txBody>
      </p:sp>
    </p:spTree>
    <p:extLst>
      <p:ext uri="{BB962C8B-B14F-4D97-AF65-F5344CB8AC3E}">
        <p14:creationId xmlns:p14="http://schemas.microsoft.com/office/powerpoint/2010/main" xmlns="" val="4165279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3231654"/>
          </a:xfrm>
          <a:prstGeom prst="rect">
            <a:avLst/>
          </a:prstGeom>
          <a:noFill/>
        </p:spPr>
        <p:txBody>
          <a:bodyPr wrap="square" rtlCol="0">
            <a:spAutoFit/>
          </a:bodyPr>
          <a:lstStyle/>
          <a:p>
            <a:pPr algn="ctr"/>
            <a:r>
              <a:rPr lang="it-IT" sz="1200" b="1" dirty="0" smtClean="0"/>
              <a:t>Definizione integrata dal DECRETO MEF </a:t>
            </a:r>
            <a:r>
              <a:rPr lang="it-IT" sz="1200" b="1" dirty="0"/>
              <a:t>30 gennaio 2014  </a:t>
            </a:r>
          </a:p>
          <a:p>
            <a:pPr algn="ctr"/>
            <a:r>
              <a:rPr lang="it-IT" sz="1200" b="1" dirty="0"/>
              <a:t>Modalità di attuazione dell'articolo 29, del decreto-legge 18 ottobre 2012, n. 179, convertito, con modificazioni, dalla legge 17 dicembre 2012, n. 221, in materia di incentivi fiscali all'investimento in start-up innovative</a:t>
            </a:r>
          </a:p>
          <a:p>
            <a:pPr algn="just"/>
            <a:endParaRPr lang="it-IT" sz="1200" b="1" dirty="0"/>
          </a:p>
          <a:p>
            <a:pPr algn="ctr"/>
            <a:r>
              <a:rPr lang="it-IT" sz="1200" b="1" dirty="0" smtClean="0"/>
              <a:t>Art. 1</a:t>
            </a:r>
            <a:r>
              <a:rPr lang="it-IT" sz="1200" b="1" i="1" dirty="0" smtClean="0"/>
              <a:t> </a:t>
            </a:r>
            <a:r>
              <a:rPr lang="it-IT" sz="1200" b="1" dirty="0" smtClean="0"/>
              <a:t>(Ambito di applicazione e definizioni)</a:t>
            </a:r>
            <a:endParaRPr lang="it-IT" sz="1200" b="1" dirty="0"/>
          </a:p>
          <a:p>
            <a:pPr algn="just"/>
            <a:r>
              <a:rPr lang="it-IT" sz="1200" dirty="0"/>
              <a:t> </a:t>
            </a:r>
          </a:p>
          <a:p>
            <a:pPr algn="just"/>
            <a:r>
              <a:rPr lang="it-IT" sz="1200" dirty="0"/>
              <a:t>b) per «start-up innovative» si intendono </a:t>
            </a:r>
            <a:r>
              <a:rPr lang="it-IT" sz="1200" dirty="0" smtClean="0"/>
              <a:t>le  società indicate all'art</a:t>
            </a:r>
            <a:r>
              <a:rPr lang="it-IT" sz="1200" dirty="0"/>
              <a:t>. 25, commi 2 e </a:t>
            </a:r>
            <a:r>
              <a:rPr lang="it-IT" sz="1200" dirty="0">
                <a:hlinkClick r:id="rId2" action="ppaction://hlinksldjump"/>
              </a:rPr>
              <a:t>3</a:t>
            </a:r>
            <a:r>
              <a:rPr lang="it-IT" sz="1200" dirty="0"/>
              <a:t>, del decreto-legge 18 ottobre 2012, n.  </a:t>
            </a:r>
            <a:r>
              <a:rPr lang="it-IT" sz="1200" dirty="0" smtClean="0"/>
              <a:t>179, anche non </a:t>
            </a:r>
            <a:r>
              <a:rPr lang="it-IT" sz="1200" dirty="0"/>
              <a:t>residenti </a:t>
            </a:r>
            <a:r>
              <a:rPr lang="it-IT" sz="1200" dirty="0" smtClean="0"/>
              <a:t>in possesso dei medesimi requisiti, ove compatibili</a:t>
            </a:r>
            <a:r>
              <a:rPr lang="it-IT" sz="1200" dirty="0"/>
              <a:t>, a condizione che le </a:t>
            </a:r>
            <a:r>
              <a:rPr lang="it-IT" sz="1200" dirty="0" smtClean="0"/>
              <a:t>stesse siano </a:t>
            </a:r>
            <a:r>
              <a:rPr lang="it-IT" sz="1200" dirty="0"/>
              <a:t>residenti </a:t>
            </a:r>
            <a:r>
              <a:rPr lang="it-IT" sz="1200" dirty="0" smtClean="0"/>
              <a:t>in  Stati membri </a:t>
            </a:r>
            <a:r>
              <a:rPr lang="it-IT" sz="1200" dirty="0"/>
              <a:t>dell'Unione europea o </a:t>
            </a:r>
            <a:r>
              <a:rPr lang="it-IT" sz="1200" dirty="0" smtClean="0"/>
              <a:t>in Stati aderenti all'Accordo sullo spazio </a:t>
            </a:r>
            <a:r>
              <a:rPr lang="it-IT" sz="1200" dirty="0"/>
              <a:t>economico europeo ed esercitino </a:t>
            </a:r>
            <a:r>
              <a:rPr lang="it-IT" sz="1200" dirty="0" smtClean="0"/>
              <a:t>nel  </a:t>
            </a:r>
            <a:r>
              <a:rPr lang="it-IT" sz="1200" dirty="0"/>
              <a:t>territorio </a:t>
            </a:r>
            <a:r>
              <a:rPr lang="it-IT" sz="1200" dirty="0" smtClean="0"/>
              <a:t>dello Stato un'attività </a:t>
            </a:r>
            <a:r>
              <a:rPr lang="it-IT" sz="1200" dirty="0"/>
              <a:t>d'impresa mediante una stabile organizzazione; </a:t>
            </a:r>
          </a:p>
          <a:p>
            <a:pPr algn="just"/>
            <a:r>
              <a:rPr lang="it-IT" sz="1200" dirty="0" smtClean="0"/>
              <a:t>c</a:t>
            </a:r>
            <a:r>
              <a:rPr lang="it-IT" sz="1200" dirty="0"/>
              <a:t>) per «start-up a vocazione sociale» si </a:t>
            </a:r>
            <a:r>
              <a:rPr lang="it-IT" sz="1200" dirty="0" smtClean="0"/>
              <a:t>intendono le società indicate </a:t>
            </a:r>
            <a:r>
              <a:rPr lang="it-IT" sz="1200" dirty="0"/>
              <a:t>nell'art. 25, </a:t>
            </a:r>
            <a:r>
              <a:rPr lang="it-IT" sz="1200" dirty="0">
                <a:hlinkClick r:id="rId3" action="ppaction://hlinksldjump"/>
              </a:rPr>
              <a:t>comma 4</a:t>
            </a:r>
            <a:r>
              <a:rPr lang="it-IT" sz="1200" dirty="0"/>
              <a:t>, del decreto-legge 18 ottobre 2012, </a:t>
            </a:r>
            <a:r>
              <a:rPr lang="it-IT" sz="1200" dirty="0" smtClean="0"/>
              <a:t>n. 179</a:t>
            </a:r>
            <a:r>
              <a:rPr lang="it-IT" sz="1200" dirty="0"/>
              <a:t>; </a:t>
            </a:r>
            <a:endParaRPr lang="it-IT" sz="1200" dirty="0" smtClean="0"/>
          </a:p>
          <a:p>
            <a:pPr algn="just"/>
            <a:endParaRPr lang="it-IT" sz="1200" dirty="0"/>
          </a:p>
          <a:p>
            <a:pPr algn="just"/>
            <a:r>
              <a:rPr lang="it-IT" sz="1200" dirty="0"/>
              <a:t>(…</a:t>
            </a:r>
            <a:r>
              <a:rPr lang="it-IT" sz="1200" dirty="0">
                <a:effectLst>
                  <a:outerShdw blurRad="38100" dist="38100" dir="2700000" algn="tl">
                    <a:srgbClr val="000000">
                      <a:alpha val="43137"/>
                    </a:srgbClr>
                  </a:outerShdw>
                </a:effectLst>
                <a:hlinkClick r:id="rId4" action="ppaction://hlinksldjump"/>
              </a:rPr>
              <a:t>continua</a:t>
            </a:r>
            <a:r>
              <a:rPr lang="it-IT" sz="1200" dirty="0"/>
              <a:t>…)</a:t>
            </a:r>
          </a:p>
          <a:p>
            <a:pPr algn="just"/>
            <a:endParaRPr lang="it-IT" sz="1200" dirty="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a:solidFill>
                  <a:schemeClr val="accent5"/>
                </a:solidFill>
              </a:rPr>
              <a:t>DECRETO MEF 30 gennaio 2014 </a:t>
            </a:r>
          </a:p>
        </p:txBody>
      </p:sp>
    </p:spTree>
    <p:extLst>
      <p:ext uri="{BB962C8B-B14F-4D97-AF65-F5344CB8AC3E}">
        <p14:creationId xmlns:p14="http://schemas.microsoft.com/office/powerpoint/2010/main" xmlns="" val="268360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560" y="1196752"/>
            <a:ext cx="7992888" cy="3939540"/>
          </a:xfrm>
          <a:prstGeom prst="rect">
            <a:avLst/>
          </a:prstGeom>
          <a:noFill/>
        </p:spPr>
        <p:txBody>
          <a:bodyPr wrap="square" rtlCol="0">
            <a:spAutoFit/>
          </a:bodyPr>
          <a:lstStyle/>
          <a:p>
            <a:pPr algn="ctr"/>
            <a:r>
              <a:rPr lang="it-IT" sz="1200" b="1" spc="-70" dirty="0" smtClean="0"/>
              <a:t>CAPO III-QUATER - GESTIONE DI PORTALI PER LA RACCOLTA DI CAPITALI PER LE </a:t>
            </a:r>
            <a:r>
              <a:rPr lang="it-IT" sz="1200" b="1" i="1" spc="-70" dirty="0" smtClean="0"/>
              <a:t>START-UP</a:t>
            </a:r>
            <a:r>
              <a:rPr lang="it-IT" sz="1200" b="1" spc="-70" dirty="0" smtClean="0"/>
              <a:t> INNOVATIVE E LE PMI INNOVATIVE </a:t>
            </a:r>
          </a:p>
          <a:p>
            <a:pPr algn="ctr"/>
            <a:r>
              <a:rPr lang="it-IT" sz="1200" b="1" dirty="0" smtClean="0"/>
              <a:t>Art. </a:t>
            </a:r>
            <a:r>
              <a:rPr lang="it-IT" sz="1200" b="1" i="1" dirty="0" smtClean="0"/>
              <a:t>50-quinquies</a:t>
            </a:r>
            <a:r>
              <a:rPr lang="it-IT" sz="1200" b="1" dirty="0" smtClean="0"/>
              <a:t> (Gestione di  portali  per  la  raccolta  di  capitali  per  </a:t>
            </a:r>
            <a:r>
              <a:rPr lang="it-IT" sz="1200" b="1" i="1" dirty="0" smtClean="0"/>
              <a:t>start-up</a:t>
            </a:r>
            <a:r>
              <a:rPr lang="it-IT" sz="1200" b="1" dirty="0" smtClean="0"/>
              <a:t> innovative e PMI innovative)</a:t>
            </a:r>
          </a:p>
          <a:p>
            <a:pPr algn="just"/>
            <a:endParaRPr lang="it-IT" sz="1200" dirty="0" smtClean="0"/>
          </a:p>
          <a:p>
            <a:pPr algn="just"/>
            <a:r>
              <a:rPr lang="it-IT" sz="1200" dirty="0" smtClean="0"/>
              <a:t>5. La Consob determina, con regolamento, i principi e i criteri relativi: </a:t>
            </a:r>
          </a:p>
          <a:p>
            <a:pPr algn="just"/>
            <a:r>
              <a:rPr lang="it-IT" sz="1200" dirty="0" smtClean="0"/>
              <a:t>    a)  </a:t>
            </a:r>
            <a:r>
              <a:rPr lang="it-IT" sz="1200" dirty="0" smtClean="0">
                <a:effectLst>
                  <a:outerShdw blurRad="38100" dist="38100" dir="2700000" algn="tl">
                    <a:srgbClr val="000000">
                      <a:alpha val="43137"/>
                    </a:srgbClr>
                  </a:outerShdw>
                </a:effectLst>
                <a:hlinkClick r:id="rId2" action="ppaction://hlinksldjump"/>
              </a:rPr>
              <a:t>alla formazione del registro e alle relative forme di pubblicità</a:t>
            </a:r>
            <a:r>
              <a:rPr lang="it-IT" sz="1200" dirty="0" smtClean="0"/>
              <a:t>; </a:t>
            </a:r>
          </a:p>
          <a:p>
            <a:pPr algn="just"/>
            <a:r>
              <a:rPr lang="it-IT" sz="1200" dirty="0" smtClean="0"/>
              <a:t>    b) </a:t>
            </a:r>
            <a:r>
              <a:rPr lang="it-IT" sz="1200" dirty="0" smtClean="0">
                <a:effectLst>
                  <a:outerShdw blurRad="38100" dist="38100" dir="2700000" algn="tl">
                    <a:srgbClr val="000000">
                      <a:alpha val="43137"/>
                    </a:srgbClr>
                  </a:outerShdw>
                </a:effectLst>
                <a:hlinkClick r:id="rId3" action="ppaction://hlinksldjump"/>
              </a:rPr>
              <a:t>alle eventuali ulteriori condizioni per l'iscrizione nel registro, alle cause di sospensione, radiazione e riammissione e alle misure applicabili nei confronti degli iscritti nel registro</a:t>
            </a:r>
            <a:r>
              <a:rPr lang="it-IT" sz="1200" dirty="0" smtClean="0"/>
              <a:t>; </a:t>
            </a:r>
          </a:p>
          <a:p>
            <a:pPr algn="just"/>
            <a:r>
              <a:rPr lang="it-IT" sz="1200" dirty="0" smtClean="0"/>
              <a:t>    c) alle eventuali ulteriori </a:t>
            </a:r>
            <a:r>
              <a:rPr lang="it-IT" sz="1200" dirty="0" smtClean="0">
                <a:effectLst>
                  <a:outerShdw blurRad="38100" dist="38100" dir="2700000" algn="tl">
                    <a:srgbClr val="000000">
                      <a:alpha val="43137"/>
                    </a:srgbClr>
                  </a:outerShdw>
                </a:effectLst>
                <a:hlinkClick r:id="rId4" action="ppaction://hlinksldjump"/>
              </a:rPr>
              <a:t>cause di incompatibilità</a:t>
            </a:r>
            <a:r>
              <a:rPr lang="it-IT" sz="1200" dirty="0" smtClean="0"/>
              <a:t>; </a:t>
            </a:r>
          </a:p>
          <a:p>
            <a:pPr algn="just">
              <a:spcAft>
                <a:spcPts val="600"/>
              </a:spcAft>
            </a:pPr>
            <a:r>
              <a:rPr lang="it-IT" sz="1200" dirty="0" smtClean="0"/>
              <a:t>    d) alle </a:t>
            </a:r>
            <a:r>
              <a:rPr lang="it-IT" sz="1200" dirty="0" smtClean="0">
                <a:effectLst>
                  <a:outerShdw blurRad="38100" dist="38100" dir="2700000" algn="tl">
                    <a:srgbClr val="000000">
                      <a:alpha val="43137"/>
                    </a:srgbClr>
                  </a:outerShdw>
                </a:effectLst>
                <a:hlinkClick r:id="rId5" action="ppaction://hlinksldjump"/>
              </a:rPr>
              <a:t>regole di condotta </a:t>
            </a:r>
            <a:r>
              <a:rPr lang="it-IT" sz="1200" dirty="0" smtClean="0"/>
              <a:t>che i gestori di portali devono rispettare nel rapporto con gli investitori, prevedendo un regime semplificato per i clienti professionali. </a:t>
            </a:r>
          </a:p>
          <a:p>
            <a:pPr algn="just">
              <a:spcAft>
                <a:spcPts val="600"/>
              </a:spcAft>
            </a:pPr>
            <a:r>
              <a:rPr lang="it-IT" sz="1200" dirty="0" smtClean="0"/>
              <a:t>6. La Consob esercita la vigilanza sui gestori di portali per verificare l'osservanza delle disposizioni di cui al presente articolo e della relativa disciplina di attuazione. A questo fine la Consob può chiedere la </a:t>
            </a:r>
            <a:r>
              <a:rPr lang="it-IT" sz="1200" dirty="0" smtClean="0">
                <a:effectLst>
                  <a:outerShdw blurRad="38100" dist="38100" dir="2700000" algn="tl">
                    <a:srgbClr val="000000">
                      <a:alpha val="43137"/>
                    </a:srgbClr>
                  </a:outerShdw>
                </a:effectLst>
                <a:hlinkClick r:id="rId6" action="ppaction://hlinksldjump"/>
              </a:rPr>
              <a:t>comunicazione di dati e di notizie e la trasmissione di atti e di documenti</a:t>
            </a:r>
            <a:r>
              <a:rPr lang="it-IT" sz="1200" dirty="0" smtClean="0"/>
              <a:t>, fissando i relativi termini, nonché effettuare ispezioni. </a:t>
            </a:r>
          </a:p>
          <a:p>
            <a:pPr algn="just"/>
            <a:r>
              <a:rPr lang="it-IT" sz="1200" dirty="0" smtClean="0"/>
              <a:t>7. I gestori di portali che violano le norme del presente articolo o le disposizioni emanate dalla Consob in forza di esso, sono puniti, in base alla gravità della violazione e tenuto conto dell'eventuale recidiva, con una sanzione amministrativa  pecuniaria da euro cinquecento a euro  venticinquemila. Per i soggetti iscritti nel registro di cui al comma 2, può  altresì essere disposta la </a:t>
            </a:r>
            <a:r>
              <a:rPr lang="it-IT" sz="1200" dirty="0" smtClean="0">
                <a:effectLst>
                  <a:outerShdw blurRad="38100" dist="38100" dir="2700000" algn="tl">
                    <a:srgbClr val="000000">
                      <a:alpha val="43137"/>
                    </a:srgbClr>
                  </a:outerShdw>
                </a:effectLst>
                <a:hlinkClick r:id="rId7" action="ppaction://hlinksldjump"/>
              </a:rPr>
              <a:t>sospensione da uno a quattro mesi o la radiazione dal registro</a:t>
            </a:r>
            <a:r>
              <a:rPr lang="it-IT" sz="1200" dirty="0" smtClean="0"/>
              <a:t>. Si applicano i commi </a:t>
            </a:r>
            <a:r>
              <a:rPr lang="it-IT" sz="1200" dirty="0" smtClean="0">
                <a:effectLst>
                  <a:outerShdw blurRad="38100" dist="38100" dir="2700000" algn="tl">
                    <a:srgbClr val="000000">
                      <a:alpha val="43137"/>
                    </a:srgbClr>
                  </a:outerShdw>
                </a:effectLst>
                <a:hlinkClick r:id="rId8" action="ppaction://hlinksldjump"/>
              </a:rPr>
              <a:t>2 e 3 dell'articolo 196</a:t>
            </a:r>
            <a:r>
              <a:rPr lang="it-IT" sz="1200" dirty="0" smtClean="0"/>
              <a:t>. Resta fermo quanto previsto dalle disposizioni della </a:t>
            </a:r>
            <a:r>
              <a:rPr lang="it-IT" sz="1200" dirty="0" smtClean="0">
                <a:effectLst>
                  <a:outerShdw blurRad="38100" dist="38100" dir="2700000" algn="tl">
                    <a:srgbClr val="000000">
                      <a:alpha val="43137"/>
                    </a:srgbClr>
                  </a:outerShdw>
                </a:effectLst>
                <a:hlinkClick r:id="rId9"/>
              </a:rPr>
              <a:t>parte II, titolo IV, capo I,</a:t>
            </a:r>
            <a:r>
              <a:rPr lang="it-IT" sz="1200" dirty="0" smtClean="0">
                <a:effectLst>
                  <a:outerShdw blurRad="38100" dist="38100" dir="2700000" algn="tl">
                    <a:srgbClr val="000000">
                      <a:alpha val="43137"/>
                    </a:srgbClr>
                  </a:outerShdw>
                </a:effectLst>
              </a:rPr>
              <a:t> </a:t>
            </a:r>
            <a:r>
              <a:rPr lang="it-IT" sz="1200" dirty="0" smtClean="0"/>
              <a:t>applicabili alle imprese di investimento, alle  banche, alle SGR e alle società di gestione armonizzate. </a:t>
            </a:r>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 TUF</a:t>
            </a:r>
            <a:endParaRPr lang="it-IT" sz="1400" i="1" dirty="0">
              <a:solidFill>
                <a:schemeClr val="accent5"/>
              </a:solidFill>
            </a:endParaRPr>
          </a:p>
        </p:txBody>
      </p:sp>
    </p:spTree>
    <p:extLst>
      <p:ext uri="{BB962C8B-B14F-4D97-AF65-F5344CB8AC3E}">
        <p14:creationId xmlns:p14="http://schemas.microsoft.com/office/powerpoint/2010/main" xmlns="" val="343979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4154984"/>
          </a:xfrm>
          <a:prstGeom prst="rect">
            <a:avLst/>
          </a:prstGeom>
          <a:noFill/>
        </p:spPr>
        <p:txBody>
          <a:bodyPr wrap="square" rtlCol="0">
            <a:spAutoFit/>
          </a:bodyPr>
          <a:lstStyle/>
          <a:p>
            <a:pPr algn="ctr"/>
            <a:r>
              <a:rPr lang="it-IT" sz="1200" b="1" dirty="0" smtClean="0"/>
              <a:t>Definizione integrata dal DECRETO-LEGGE </a:t>
            </a:r>
            <a:r>
              <a:rPr lang="it-IT" sz="1200" b="1" dirty="0"/>
              <a:t>31 maggio 2014, n. 83 </a:t>
            </a:r>
          </a:p>
          <a:p>
            <a:pPr algn="just"/>
            <a:endParaRPr lang="it-IT" sz="1200" b="1" dirty="0"/>
          </a:p>
          <a:p>
            <a:pPr algn="ctr"/>
            <a:r>
              <a:rPr lang="it-IT" sz="1200" b="1" dirty="0" smtClean="0"/>
              <a:t>Art. 11-</a:t>
            </a:r>
            <a:r>
              <a:rPr lang="it-IT" sz="1200" b="1" i="1" dirty="0" smtClean="0"/>
              <a:t>bis (Start-up </a:t>
            </a:r>
            <a:r>
              <a:rPr lang="it-IT" sz="1200" b="1" dirty="0" smtClean="0"/>
              <a:t>turismo)</a:t>
            </a:r>
            <a:endParaRPr lang="it-IT" sz="1200" b="1" dirty="0"/>
          </a:p>
          <a:p>
            <a:pPr algn="just"/>
            <a:r>
              <a:rPr lang="it-IT" sz="1200" dirty="0"/>
              <a:t> </a:t>
            </a:r>
          </a:p>
          <a:p>
            <a:pPr algn="just"/>
            <a:r>
              <a:rPr lang="it-IT" sz="1200" dirty="0" smtClean="0"/>
              <a:t>1</a:t>
            </a:r>
            <a:r>
              <a:rPr lang="it-IT" sz="1200" dirty="0"/>
              <a:t>. In aggiunta a quanto </a:t>
            </a:r>
            <a:r>
              <a:rPr lang="it-IT" sz="1200" dirty="0" smtClean="0"/>
              <a:t>stabilito dall'articolo 25</a:t>
            </a:r>
            <a:r>
              <a:rPr lang="it-IT" sz="1200" dirty="0"/>
              <a:t>, </a:t>
            </a:r>
            <a:r>
              <a:rPr lang="it-IT" sz="1200" dirty="0" smtClean="0"/>
              <a:t>comma 2, lettera </a:t>
            </a:r>
            <a:r>
              <a:rPr lang="it-IT" sz="1200" dirty="0"/>
              <a:t>f), del decreto-legge 18 ottobre 2012, </a:t>
            </a:r>
            <a:r>
              <a:rPr lang="it-IT" sz="1200" dirty="0" smtClean="0"/>
              <a:t>n</a:t>
            </a:r>
            <a:r>
              <a:rPr lang="it-IT" sz="1200" dirty="0"/>
              <a:t>.  179, </a:t>
            </a:r>
            <a:r>
              <a:rPr lang="it-IT" sz="1200" dirty="0" smtClean="0"/>
              <a:t>convertito, con modificazioni</a:t>
            </a:r>
            <a:r>
              <a:rPr lang="it-IT" sz="1200" dirty="0"/>
              <a:t>, </a:t>
            </a:r>
            <a:r>
              <a:rPr lang="it-IT" sz="1200" dirty="0" smtClean="0"/>
              <a:t>dalla legge  </a:t>
            </a:r>
            <a:r>
              <a:rPr lang="it-IT" sz="1200" dirty="0"/>
              <a:t>17 </a:t>
            </a:r>
            <a:r>
              <a:rPr lang="it-IT" sz="1200" dirty="0" smtClean="0"/>
              <a:t>dicembre 2012, n</a:t>
            </a:r>
            <a:r>
              <a:rPr lang="it-IT" sz="1200" dirty="0"/>
              <a:t>. </a:t>
            </a:r>
            <a:r>
              <a:rPr lang="it-IT" sz="1200" dirty="0" smtClean="0"/>
              <a:t>221, si considerano </a:t>
            </a:r>
            <a:r>
              <a:rPr lang="it-IT" sz="1200" i="1" dirty="0"/>
              <a:t>start-up</a:t>
            </a:r>
            <a:r>
              <a:rPr lang="it-IT" sz="1200" dirty="0"/>
              <a:t> innovative anche le </a:t>
            </a:r>
            <a:r>
              <a:rPr lang="it-IT" sz="1200" dirty="0" smtClean="0"/>
              <a:t>società che abbiano  come oggetto sociale la promozione dell'offerta turistica nazionale attraverso </a:t>
            </a:r>
            <a:r>
              <a:rPr lang="it-IT" sz="1200" dirty="0"/>
              <a:t>l'uso di tecnologie e lo sviluppo di </a:t>
            </a:r>
            <a:r>
              <a:rPr lang="it-IT" sz="1200" dirty="0" smtClean="0"/>
              <a:t>software  originali, in </a:t>
            </a:r>
            <a:r>
              <a:rPr lang="it-IT" sz="1200" dirty="0"/>
              <a:t>particolare, </a:t>
            </a:r>
            <a:r>
              <a:rPr lang="it-IT" sz="1200" dirty="0" smtClean="0"/>
              <a:t>agendo attraverso la predisposizione di servizi rivolti </a:t>
            </a:r>
            <a:r>
              <a:rPr lang="it-IT" sz="1200" dirty="0"/>
              <a:t>alle imprese turistiche. Tali servizi </a:t>
            </a:r>
            <a:r>
              <a:rPr lang="it-IT" sz="1200" dirty="0" smtClean="0"/>
              <a:t>devono  </a:t>
            </a:r>
            <a:r>
              <a:rPr lang="it-IT" sz="1200" dirty="0"/>
              <a:t>riguardare </a:t>
            </a:r>
            <a:r>
              <a:rPr lang="it-IT" sz="1200" dirty="0" smtClean="0"/>
              <a:t>la formazione </a:t>
            </a:r>
            <a:r>
              <a:rPr lang="it-IT" sz="1200" dirty="0"/>
              <a:t>del titolare e del personale dipendente, la costituzione </a:t>
            </a:r>
            <a:r>
              <a:rPr lang="it-IT" sz="1200" dirty="0" smtClean="0"/>
              <a:t>e l'associazione </a:t>
            </a:r>
            <a:r>
              <a:rPr lang="it-IT" sz="1200" dirty="0"/>
              <a:t>di imprese turistiche e culturali, strutture </a:t>
            </a:r>
            <a:r>
              <a:rPr lang="it-IT" sz="1200" dirty="0" smtClean="0"/>
              <a:t>museali, agenzie </a:t>
            </a:r>
            <a:r>
              <a:rPr lang="it-IT" sz="1200" dirty="0"/>
              <a:t>di viaggio al dettaglio, uffici turistici di  informazione  </a:t>
            </a:r>
            <a:r>
              <a:rPr lang="it-IT" sz="1200" dirty="0" smtClean="0"/>
              <a:t>e accoglienza </a:t>
            </a:r>
            <a:r>
              <a:rPr lang="it-IT" sz="1200" dirty="0"/>
              <a:t>per il turista e tour operator di autotrasporto, in </a:t>
            </a:r>
            <a:r>
              <a:rPr lang="it-IT" sz="1200" dirty="0" smtClean="0"/>
              <a:t>modo tale </a:t>
            </a:r>
            <a:r>
              <a:rPr lang="it-IT" sz="1200" dirty="0"/>
              <a:t>da aumentare qualitativamente e </a:t>
            </a:r>
            <a:r>
              <a:rPr lang="it-IT" sz="1200" dirty="0" smtClean="0"/>
              <a:t>quantitativamente le occasioni di </a:t>
            </a:r>
            <a:r>
              <a:rPr lang="it-IT" sz="1200" dirty="0"/>
              <a:t>permanenza nel territorio; l'offerta di </a:t>
            </a:r>
            <a:r>
              <a:rPr lang="it-IT" sz="1200" dirty="0" smtClean="0"/>
              <a:t>servizi </a:t>
            </a:r>
            <a:r>
              <a:rPr lang="it-IT" sz="1200" dirty="0"/>
              <a:t>centralizzati </a:t>
            </a:r>
            <a:r>
              <a:rPr lang="it-IT" sz="1200" dirty="0" smtClean="0"/>
              <a:t>di prenotazione </a:t>
            </a:r>
            <a:r>
              <a:rPr lang="it-IT" sz="1200" dirty="0"/>
              <a:t>in qualsiasi forma, compresi sistemi telematici e </a:t>
            </a:r>
            <a:r>
              <a:rPr lang="it-IT" sz="1200" dirty="0" smtClean="0"/>
              <a:t>banche di </a:t>
            </a:r>
            <a:r>
              <a:rPr lang="it-IT" sz="1200" dirty="0"/>
              <a:t>dati in convenzione con agenzie di </a:t>
            </a:r>
            <a:r>
              <a:rPr lang="it-IT" sz="1200" dirty="0" smtClean="0"/>
              <a:t>viaggio o </a:t>
            </a:r>
            <a:r>
              <a:rPr lang="it-IT" sz="1200" dirty="0"/>
              <a:t>tour </a:t>
            </a:r>
            <a:r>
              <a:rPr lang="it-IT" sz="1200" dirty="0" smtClean="0"/>
              <a:t>operator, la raccolta, l'organizzazione, la razionalizzazione     nonché l'elaborazione </a:t>
            </a:r>
            <a:r>
              <a:rPr lang="it-IT" sz="1200" dirty="0"/>
              <a:t>statistica dei dati relativi </a:t>
            </a:r>
            <a:r>
              <a:rPr lang="it-IT" sz="1200" dirty="0" smtClean="0"/>
              <a:t>al </a:t>
            </a:r>
            <a:r>
              <a:rPr lang="it-IT" sz="1200" dirty="0"/>
              <a:t>movimento </a:t>
            </a:r>
            <a:r>
              <a:rPr lang="it-IT" sz="1200" dirty="0" smtClean="0"/>
              <a:t>turistico; l'elaborazione </a:t>
            </a:r>
            <a:r>
              <a:rPr lang="it-IT" sz="1200" dirty="0"/>
              <a:t>e lo sviluppo di applicazioni web  che </a:t>
            </a:r>
            <a:r>
              <a:rPr lang="it-IT" sz="1200" dirty="0" smtClean="0"/>
              <a:t>consentano di mettere </a:t>
            </a:r>
            <a:r>
              <a:rPr lang="it-IT" sz="1200" dirty="0"/>
              <a:t>in relazione aspetti turistici culturali e di </a:t>
            </a:r>
            <a:r>
              <a:rPr lang="it-IT" sz="1200" dirty="0" smtClean="0"/>
              <a:t>intrattenimento nel territorio nonché lo svolgimento  </a:t>
            </a:r>
            <a:r>
              <a:rPr lang="it-IT" sz="1200" dirty="0"/>
              <a:t>di  </a:t>
            </a:r>
            <a:r>
              <a:rPr lang="it-IT" sz="1200" dirty="0" smtClean="0"/>
              <a:t>attività conoscitive, promozionali e di commercializzazione dell'offerta turistica nazionale</a:t>
            </a:r>
            <a:r>
              <a:rPr lang="it-IT" sz="1200" dirty="0"/>
              <a:t>, in forma di </a:t>
            </a:r>
            <a:r>
              <a:rPr lang="it-IT" sz="1200" dirty="0" smtClean="0"/>
              <a:t>servizi di </a:t>
            </a:r>
            <a:r>
              <a:rPr lang="it-IT" sz="1200" i="1" dirty="0"/>
              <a:t>incoming</a:t>
            </a:r>
            <a:r>
              <a:rPr lang="it-IT" sz="1200" dirty="0"/>
              <a:t> ovvero di </a:t>
            </a:r>
            <a:r>
              <a:rPr lang="it-IT" sz="1200" dirty="0" smtClean="0"/>
              <a:t>accoglienza di turisti </a:t>
            </a:r>
            <a:r>
              <a:rPr lang="it-IT" sz="1200" dirty="0"/>
              <a:t>nel territorio di intervento, </a:t>
            </a:r>
            <a:r>
              <a:rPr lang="it-IT" sz="1200" dirty="0" smtClean="0"/>
              <a:t>studiando e attivando anche nuovi </a:t>
            </a:r>
            <a:r>
              <a:rPr lang="it-IT" sz="1200" dirty="0"/>
              <a:t>canali di distribuzione. </a:t>
            </a:r>
          </a:p>
          <a:p>
            <a:pPr algn="just"/>
            <a:r>
              <a:rPr lang="it-IT" sz="1200" dirty="0"/>
              <a:t>  2. Le imprese start-up innovative di cui al comma 1 </a:t>
            </a:r>
            <a:r>
              <a:rPr lang="it-IT" sz="1200" dirty="0" smtClean="0"/>
              <a:t>possono essere costituite anche nella forma della società </a:t>
            </a:r>
            <a:r>
              <a:rPr lang="it-IT" sz="1200" dirty="0"/>
              <a:t>a   </a:t>
            </a:r>
            <a:r>
              <a:rPr lang="it-IT" sz="1200" dirty="0" smtClean="0"/>
              <a:t>responsabilità limitata </a:t>
            </a:r>
            <a:r>
              <a:rPr lang="it-IT" sz="1200" dirty="0"/>
              <a:t>semplificata ai </a:t>
            </a:r>
            <a:r>
              <a:rPr lang="it-IT" sz="1200" dirty="0" smtClean="0"/>
              <a:t>sensi dell'articolo 2463-bis del codice civile</a:t>
            </a:r>
            <a:r>
              <a:rPr lang="it-IT" sz="1200" dirty="0"/>
              <a:t>. </a:t>
            </a:r>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a:solidFill>
                  <a:schemeClr val="accent5"/>
                </a:solidFill>
              </a:rPr>
              <a:t>DECRETO-LEGGE 31 maggio 2014, n. 83 </a:t>
            </a: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5004048" y="6046049"/>
            <a:ext cx="1656184" cy="461665"/>
          </a:xfrm>
          <a:prstGeom prst="rect">
            <a:avLst/>
          </a:prstGeom>
          <a:noFill/>
        </p:spPr>
        <p:txBody>
          <a:bodyPr wrap="square" rtlCol="0">
            <a:spAutoFit/>
          </a:bodyPr>
          <a:lstStyle/>
          <a:p>
            <a:r>
              <a:rPr lang="it-IT" sz="1200" dirty="0" smtClean="0">
                <a:solidFill>
                  <a:srgbClr val="002060"/>
                </a:solidFill>
              </a:rPr>
              <a:t>Torna al </a:t>
            </a:r>
            <a:r>
              <a:rPr lang="it-IT" sz="1200" i="1" dirty="0" smtClean="0">
                <a:solidFill>
                  <a:srgbClr val="002060"/>
                </a:solidFill>
              </a:rPr>
              <a:t>50-quinquies </a:t>
            </a:r>
            <a:r>
              <a:rPr lang="it-IT" sz="1200" dirty="0" smtClean="0">
                <a:solidFill>
                  <a:srgbClr val="002060"/>
                </a:solidFill>
              </a:rPr>
              <a:t>del </a:t>
            </a:r>
            <a:r>
              <a:rPr lang="it-IT" sz="1200" i="1" dirty="0" smtClean="0">
                <a:solidFill>
                  <a:srgbClr val="002060"/>
                </a:solidFill>
              </a:rPr>
              <a:t>TUF</a:t>
            </a:r>
            <a:endParaRPr lang="it-IT" sz="1200" i="1" dirty="0">
              <a:solidFill>
                <a:srgbClr val="002060"/>
              </a:solidFill>
            </a:endParaRPr>
          </a:p>
        </p:txBody>
      </p:sp>
    </p:spTree>
    <p:extLst>
      <p:ext uri="{BB962C8B-B14F-4D97-AF65-F5344CB8AC3E}">
        <p14:creationId xmlns:p14="http://schemas.microsoft.com/office/powerpoint/2010/main" xmlns="" val="486231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4401205"/>
          </a:xfrm>
          <a:prstGeom prst="rect">
            <a:avLst/>
          </a:prstGeom>
          <a:noFill/>
        </p:spPr>
        <p:txBody>
          <a:bodyPr wrap="square" rtlCol="0">
            <a:spAutoFit/>
          </a:bodyPr>
          <a:lstStyle/>
          <a:p>
            <a:pPr algn="ctr"/>
            <a:r>
              <a:rPr lang="it-IT" b="1" dirty="0" smtClean="0"/>
              <a:t>DEFINIZIONI</a:t>
            </a:r>
          </a:p>
          <a:p>
            <a:pPr algn="ctr"/>
            <a:endParaRPr lang="it-IT" sz="1200" b="1" i="1" dirty="0"/>
          </a:p>
          <a:p>
            <a:pPr algn="just"/>
            <a:r>
              <a:rPr lang="it-IT" sz="1200" dirty="0" smtClean="0"/>
              <a:t>5-undecies. Per “</a:t>
            </a:r>
            <a:r>
              <a:rPr lang="it-IT" sz="1200" b="1" dirty="0" smtClean="0"/>
              <a:t>piccola e media impresa innovativa</a:t>
            </a:r>
            <a:r>
              <a:rPr lang="it-IT" sz="1200" dirty="0" smtClean="0"/>
              <a:t>” o “PMI innovativa” si intende la PMI definita dall'articolo 4, comma 1, del decreto-legge 24 gennaio 2015, n. 3 . </a:t>
            </a:r>
          </a:p>
          <a:p>
            <a:pPr algn="just"/>
            <a:endParaRPr lang="it-IT" sz="1200" dirty="0"/>
          </a:p>
          <a:p>
            <a:pPr algn="just">
              <a:spcAft>
                <a:spcPts val="600"/>
              </a:spcAft>
            </a:pPr>
            <a:r>
              <a:rPr lang="it-IT" sz="1200" dirty="0" smtClean="0"/>
              <a:t>1. Per "piccole e medie imprese innovative", di seguito "PMI  innovative", si intendono le PMI, come definite dalla </a:t>
            </a:r>
            <a:r>
              <a:rPr lang="it-IT" sz="1200" dirty="0" smtClean="0">
                <a:hlinkClick r:id="rId2"/>
              </a:rPr>
              <a:t>raccomandazione 2003/361/CE</a:t>
            </a:r>
            <a:r>
              <a:rPr lang="it-IT" sz="1200" dirty="0" smtClean="0"/>
              <a:t>, società di capitali, costituite anche in forma cooperativa, che possiedono i seguenti requisiti: </a:t>
            </a:r>
          </a:p>
          <a:p>
            <a:pPr algn="just">
              <a:spcAft>
                <a:spcPts val="600"/>
              </a:spcAft>
            </a:pPr>
            <a:r>
              <a:rPr lang="it-IT" sz="1200" dirty="0" smtClean="0"/>
              <a:t>    a) la residenza in Italia ai sensi dell'articolo 73 del testo unico delle imposte sui redditi, approvato con decreto del Presidente della  Repubblica 22 dicembre 1986, n. 917, e successive modificazioni, o in uno degli Stati membri dell'Unione europea o in Stati aderenti all'accordo sullo spazio economico europeo, purché abbiano una sede produttiva o una filiale in Italia; </a:t>
            </a:r>
          </a:p>
          <a:p>
            <a:pPr algn="just"/>
            <a:r>
              <a:rPr lang="it-IT" sz="1200" dirty="0" smtClean="0"/>
              <a:t>    b) la certificazione dell'ultimo bilancio e dell'eventuale bilancio consolidato redatto da un revisore contabile o da una società di revisione iscritti nel registro dei revisori contabili; </a:t>
            </a:r>
          </a:p>
          <a:p>
            <a:pPr algn="just"/>
            <a:r>
              <a:rPr lang="it-IT" sz="1200" dirty="0" smtClean="0"/>
              <a:t>    c)  le  loro  azioni non sono quotate in un mercato regolamentato; </a:t>
            </a:r>
          </a:p>
          <a:p>
            <a:pPr algn="just"/>
            <a:r>
              <a:rPr lang="it-IT" sz="1200" dirty="0" smtClean="0"/>
              <a:t>    d)  l'assenza di iscrizione al registro speciale previsto all'articolo 25, comma 8, del decreto-legge 18 ottobre 2012, n. 179, convertito, con modificazioni, dalla legge 17 dicembre 2012, n. 221; </a:t>
            </a:r>
          </a:p>
          <a:p>
            <a:pPr algn="just"/>
            <a:r>
              <a:rPr lang="it-IT" sz="1200" dirty="0" smtClean="0"/>
              <a:t>    e) almeno due dei seguenti requisiti: </a:t>
            </a:r>
          </a:p>
          <a:p>
            <a:pPr algn="just"/>
            <a:r>
              <a:rPr lang="it-IT" sz="1200" dirty="0" smtClean="0"/>
              <a:t>      </a:t>
            </a:r>
          </a:p>
          <a:p>
            <a:pPr algn="just"/>
            <a:r>
              <a:rPr lang="it-IT" sz="1200" dirty="0" smtClean="0"/>
              <a:t>(…</a:t>
            </a:r>
            <a:r>
              <a:rPr lang="it-IT" sz="1200" dirty="0" smtClean="0">
                <a:effectLst>
                  <a:outerShdw blurRad="38100" dist="38100" dir="2700000" algn="tl">
                    <a:srgbClr val="000000">
                      <a:alpha val="43137"/>
                    </a:srgbClr>
                  </a:outerShdw>
                </a:effectLst>
                <a:hlinkClick r:id="rId3" action="ppaction://hlinksldjump"/>
              </a:rPr>
              <a:t>continua</a:t>
            </a:r>
            <a:r>
              <a:rPr lang="it-IT" sz="1200" dirty="0" smtClean="0"/>
              <a:t>…)</a:t>
            </a:r>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spTree>
    <p:extLst>
      <p:ext uri="{BB962C8B-B14F-4D97-AF65-F5344CB8AC3E}">
        <p14:creationId xmlns:p14="http://schemas.microsoft.com/office/powerpoint/2010/main" xmlns="" val="1137165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5139869"/>
          </a:xfrm>
          <a:prstGeom prst="rect">
            <a:avLst/>
          </a:prstGeom>
          <a:noFill/>
        </p:spPr>
        <p:txBody>
          <a:bodyPr wrap="square" rtlCol="0">
            <a:spAutoFit/>
          </a:bodyPr>
          <a:lstStyle/>
          <a:p>
            <a:pPr algn="ctr"/>
            <a:r>
              <a:rPr lang="it-IT" b="1" dirty="0" smtClean="0"/>
              <a:t>DEFINIZIONI</a:t>
            </a:r>
          </a:p>
          <a:p>
            <a:pPr algn="ctr"/>
            <a:endParaRPr lang="it-IT" sz="1200" b="1" i="1" dirty="0"/>
          </a:p>
          <a:p>
            <a:pPr algn="just">
              <a:spcAft>
                <a:spcPts val="600"/>
              </a:spcAft>
            </a:pPr>
            <a:r>
              <a:rPr lang="it-IT" sz="1200" dirty="0" smtClean="0"/>
              <a:t>1) volume di spesa in ricerca, sviluppo e innovazione in misura uguale o superiore al 3 per cento della maggiore entità  fra costo e valore totale della produzione della PMI innovativa. Dal computo per le spese in ricerca, sviluppo e  innovazione sono escluse le spese per l'acquisto e per la locazione di beni immobili; nel computo sono incluse le spese  per acquisto di tecnologie ad alto contenuto innovativo. Ai fini del presente decreto, in aggiunta a quanto previsto dai principi contabili, sono altresì da annoverarsi tra le spese in ricerca,  sviluppo e innovazione: le spese relative allo  sviluppo precompetitivo e competitivo, quali sperimentazione, prototipazione e sviluppo del piano industriale; le spese  relative ai servizi di incubazione forniti da incubatori certificati come definiti dall'articolo 25, comma 5, del decreto-legge 18 ottobre 2012, n. 179, convertito, con modificazioni, dalla legge 17 dicembre 2012, n. 221; i costi lordi di personale interno e consulenti esterni impiegati nelle attività di ricerca, sviluppo e innovazione, inclusi soci ed amministratori; le spese legali per la registrazione e protezione di proprietà intellettuale, termini e licenze d'uso. Le spese risultano dall'ultimo bilancio approvato e sono descritte in nota integrativa; </a:t>
            </a:r>
          </a:p>
          <a:p>
            <a:pPr algn="just">
              <a:spcAft>
                <a:spcPts val="600"/>
              </a:spcAft>
            </a:pPr>
            <a:r>
              <a:rPr lang="it-IT" sz="1200" dirty="0" smtClean="0"/>
              <a:t>      2) impiego come dipendenti o collaboratori a qualsiasi titolo, in percentuale uguale o superiore al quinto della forza  lavoro complessiva, di personale in possesso di titolo di dottorato di ricerca o che sta svolgendo un dottorato di ricerca   presso un'università italiana o straniera, oppure in possesso di laurea e che abbia svolto, da almeno tre anni, attività di   ricerca certificata presso istituti di ricerca pubblici o privati, in Italia o all'estero, ovvero, in percentuale uguale o superiore  a un terzo della forza lavoro complessiva, di personale in possesso di laurea magistrale ai sensi dell'articolo  3 del decreto  del Ministro dell'istruzione, dell'università e della ricerca 22 ottobre 2004, n. 270; </a:t>
            </a:r>
          </a:p>
          <a:p>
            <a:pPr algn="just"/>
            <a:r>
              <a:rPr lang="it-IT" sz="1200" dirty="0" smtClean="0"/>
              <a:t>      3) titolarità, anche quali depositarie o licenziatarie di almeno una privativa industriale, relativa a una invenzione industriale, biotecnologica, a una topografia di prodotto a semiconduttori o a una nuova varietà vegetale ovvero titolarità dei diritti  relativi ad un programma per  elaboratore originario registrato presso il Registro pubblico speciale per i  programmi per elaboratore, purché tale privativa sia direttamente afferente all'oggetto sociale e all'attività di impresa.  </a:t>
            </a:r>
          </a:p>
          <a:p>
            <a:pPr algn="just"/>
            <a:endParaRPr lang="it-IT" sz="1200" dirty="0" smtClean="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5004048" y="6046049"/>
            <a:ext cx="1656184" cy="461665"/>
          </a:xfrm>
          <a:prstGeom prst="rect">
            <a:avLst/>
          </a:prstGeom>
          <a:noFill/>
        </p:spPr>
        <p:txBody>
          <a:bodyPr wrap="square" rtlCol="0">
            <a:spAutoFit/>
          </a:bodyPr>
          <a:lstStyle/>
          <a:p>
            <a:r>
              <a:rPr lang="it-IT" sz="1200" dirty="0" smtClean="0">
                <a:solidFill>
                  <a:srgbClr val="002060"/>
                </a:solidFill>
              </a:rPr>
              <a:t>Torna al </a:t>
            </a:r>
            <a:r>
              <a:rPr lang="it-IT" sz="1200" i="1" dirty="0" smtClean="0">
                <a:solidFill>
                  <a:srgbClr val="002060"/>
                </a:solidFill>
              </a:rPr>
              <a:t>50-quinquies </a:t>
            </a:r>
            <a:r>
              <a:rPr lang="it-IT" sz="1200" dirty="0" smtClean="0">
                <a:solidFill>
                  <a:srgbClr val="002060"/>
                </a:solidFill>
              </a:rPr>
              <a:t>del </a:t>
            </a:r>
            <a:r>
              <a:rPr lang="it-IT" sz="1200" i="1" dirty="0" smtClean="0">
                <a:solidFill>
                  <a:srgbClr val="002060"/>
                </a:solidFill>
              </a:rPr>
              <a:t>TUF</a:t>
            </a:r>
            <a:endParaRPr lang="it-IT" sz="1200" i="1" dirty="0">
              <a:solidFill>
                <a:srgbClr val="002060"/>
              </a:solidFill>
            </a:endParaRPr>
          </a:p>
        </p:txBody>
      </p:sp>
    </p:spTree>
    <p:extLst>
      <p:ext uri="{BB962C8B-B14F-4D97-AF65-F5344CB8AC3E}">
        <p14:creationId xmlns:p14="http://schemas.microsoft.com/office/powerpoint/2010/main" xmlns="" val="1664378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3570208"/>
          </a:xfrm>
          <a:prstGeom prst="rect">
            <a:avLst/>
          </a:prstGeom>
          <a:noFill/>
        </p:spPr>
        <p:txBody>
          <a:bodyPr wrap="square" rtlCol="0">
            <a:spAutoFit/>
          </a:bodyPr>
          <a:lstStyle/>
          <a:p>
            <a:pPr algn="ctr"/>
            <a:r>
              <a:rPr lang="it-IT" sz="1200" b="1" dirty="0" smtClean="0"/>
              <a:t>DECRETO MEF </a:t>
            </a:r>
            <a:r>
              <a:rPr lang="it-IT" sz="1200" b="1" dirty="0"/>
              <a:t>30 gennaio 2014  </a:t>
            </a:r>
            <a:endParaRPr lang="it-IT" sz="1200" b="1" dirty="0" smtClean="0"/>
          </a:p>
          <a:p>
            <a:pPr algn="ctr"/>
            <a:r>
              <a:rPr lang="it-IT" sz="1200" b="1" dirty="0" smtClean="0"/>
              <a:t>Modalità di </a:t>
            </a:r>
            <a:r>
              <a:rPr lang="it-IT" sz="1200" b="1" dirty="0"/>
              <a:t>attuazione dell'articolo 29, del decreto-legge 18 ottobre 2012, n. 179, convertito, con modificazioni, dalla legge 17 dicembre 2012, n. 221, in materia di incentivi fiscali all'investimento in </a:t>
            </a:r>
            <a:r>
              <a:rPr lang="it-IT" sz="1200" b="1" i="1" dirty="0"/>
              <a:t>start-up</a:t>
            </a:r>
            <a:r>
              <a:rPr lang="it-IT" sz="1200" b="1" dirty="0"/>
              <a:t> innovative</a:t>
            </a:r>
            <a:endParaRPr lang="it-IT" sz="1200" dirty="0"/>
          </a:p>
          <a:p>
            <a:pPr algn="just"/>
            <a:endParaRPr lang="it-IT" sz="1200" dirty="0"/>
          </a:p>
          <a:p>
            <a:pPr algn="just"/>
            <a:r>
              <a:rPr lang="it-IT" sz="1200" dirty="0" smtClean="0"/>
              <a:t>[…]</a:t>
            </a:r>
            <a:endParaRPr lang="it-IT" sz="1200" dirty="0"/>
          </a:p>
          <a:p>
            <a:pPr algn="just"/>
            <a:endParaRPr lang="it-IT" sz="1200" dirty="0"/>
          </a:p>
          <a:p>
            <a:pPr algn="just">
              <a:spcAft>
                <a:spcPts val="1200"/>
              </a:spcAft>
            </a:pPr>
            <a:r>
              <a:rPr lang="it-IT" sz="1200" dirty="0"/>
              <a:t>e) per «organismi di investimento collettivo </a:t>
            </a:r>
            <a:r>
              <a:rPr lang="it-IT" sz="1200" dirty="0" smtClean="0"/>
              <a:t>del risparmio che investono </a:t>
            </a:r>
            <a:r>
              <a:rPr lang="it-IT" sz="1200" dirty="0"/>
              <a:t>prevalentemente in </a:t>
            </a:r>
            <a:r>
              <a:rPr lang="it-IT" sz="1200" i="1" dirty="0"/>
              <a:t>start-up</a:t>
            </a:r>
            <a:r>
              <a:rPr lang="it-IT" sz="1200" dirty="0"/>
              <a:t> innovative» si intendono </a:t>
            </a:r>
            <a:r>
              <a:rPr lang="it-IT" sz="1200" dirty="0" smtClean="0"/>
              <a:t>quegli organismi </a:t>
            </a:r>
            <a:r>
              <a:rPr lang="it-IT" sz="1200" dirty="0"/>
              <a:t>di investimento collettivo del risparmio di cui all'art. </a:t>
            </a:r>
            <a:r>
              <a:rPr lang="it-IT" sz="1200" dirty="0" smtClean="0"/>
              <a:t>1, comma </a:t>
            </a:r>
            <a:r>
              <a:rPr lang="it-IT" sz="1200" dirty="0"/>
              <a:t>1, lettera m), del decreto legislativo 24 febbraio 1998, n. </a:t>
            </a:r>
            <a:r>
              <a:rPr lang="it-IT" sz="1200" dirty="0" smtClean="0"/>
              <a:t>58, che</a:t>
            </a:r>
            <a:r>
              <a:rPr lang="it-IT" sz="1200" dirty="0"/>
              <a:t>, al termine del periodo </a:t>
            </a:r>
            <a:r>
              <a:rPr lang="it-IT" sz="1200" dirty="0" smtClean="0"/>
              <a:t>di </a:t>
            </a:r>
            <a:r>
              <a:rPr lang="it-IT" sz="1200" dirty="0"/>
              <a:t>imposta </a:t>
            </a:r>
            <a:r>
              <a:rPr lang="it-IT" sz="1200" dirty="0" smtClean="0"/>
              <a:t>in corso al 31 dicembre dell'anno </a:t>
            </a:r>
            <a:r>
              <a:rPr lang="it-IT" sz="1200" dirty="0"/>
              <a:t>in cui è</a:t>
            </a:r>
            <a:r>
              <a:rPr lang="it-IT" sz="1200" dirty="0" smtClean="0"/>
              <a:t> </a:t>
            </a:r>
            <a:r>
              <a:rPr lang="it-IT" sz="1200" dirty="0"/>
              <a:t>effettuato </a:t>
            </a:r>
            <a:r>
              <a:rPr lang="it-IT" sz="1200" dirty="0" smtClean="0"/>
              <a:t>l'investimento  </a:t>
            </a:r>
            <a:r>
              <a:rPr lang="it-IT" sz="1200" dirty="0"/>
              <a:t>agevolato, </a:t>
            </a:r>
            <a:r>
              <a:rPr lang="it-IT" sz="1200" dirty="0" smtClean="0"/>
              <a:t>detengono azioni </a:t>
            </a:r>
            <a:r>
              <a:rPr lang="it-IT" sz="1200" dirty="0"/>
              <a:t>o quote di </a:t>
            </a:r>
            <a:r>
              <a:rPr lang="it-IT" sz="1200" i="1" dirty="0"/>
              <a:t>start-up</a:t>
            </a:r>
            <a:r>
              <a:rPr lang="it-IT" sz="1200" dirty="0"/>
              <a:t> innovative di valore almeno pari al 70 </a:t>
            </a:r>
            <a:r>
              <a:rPr lang="it-IT" sz="1200" dirty="0" smtClean="0"/>
              <a:t>per cento  </a:t>
            </a:r>
            <a:r>
              <a:rPr lang="it-IT" sz="1200" dirty="0"/>
              <a:t>del </a:t>
            </a:r>
            <a:r>
              <a:rPr lang="it-IT" sz="1200" dirty="0" smtClean="0"/>
              <a:t>valore complessivo degli  </a:t>
            </a:r>
            <a:r>
              <a:rPr lang="it-IT" sz="1200" dirty="0"/>
              <a:t>investimenti </a:t>
            </a:r>
            <a:r>
              <a:rPr lang="it-IT" sz="1200" dirty="0" smtClean="0"/>
              <a:t>in strumenti finanziari </a:t>
            </a:r>
            <a:r>
              <a:rPr lang="it-IT" sz="1200" dirty="0"/>
              <a:t>risultanti dal </a:t>
            </a:r>
            <a:r>
              <a:rPr lang="it-IT" sz="1200" dirty="0" smtClean="0"/>
              <a:t>rendiconto di gestione o dal bilancio chiuso </a:t>
            </a:r>
            <a:r>
              <a:rPr lang="it-IT" sz="1200" dirty="0"/>
              <a:t>nel corso dell'anzidetto periodo di imposta; </a:t>
            </a:r>
            <a:endParaRPr lang="it-IT" sz="1200" dirty="0" smtClean="0"/>
          </a:p>
          <a:p>
            <a:pPr algn="just"/>
            <a:r>
              <a:rPr lang="it-IT" sz="1200" dirty="0"/>
              <a:t>f) per «altre </a:t>
            </a:r>
            <a:r>
              <a:rPr lang="it-IT" sz="1200" dirty="0" smtClean="0"/>
              <a:t>società </a:t>
            </a:r>
            <a:r>
              <a:rPr lang="it-IT" sz="1200" dirty="0"/>
              <a:t>di capitali che investono prevalentemente in start-up innovative» si intendono quelle </a:t>
            </a:r>
            <a:r>
              <a:rPr lang="it-IT" sz="1200" dirty="0" smtClean="0"/>
              <a:t>società </a:t>
            </a:r>
            <a:r>
              <a:rPr lang="it-IT" sz="1200" dirty="0"/>
              <a:t>che, al termine del periodo di imposta in corso al 31 dicembre dell'anno in cui </a:t>
            </a:r>
            <a:r>
              <a:rPr lang="it-IT" sz="1200" dirty="0" smtClean="0"/>
              <a:t>è </a:t>
            </a:r>
            <a:r>
              <a:rPr lang="it-IT" sz="1200" dirty="0"/>
              <a:t>effettuato l'investimento agevolato, detengono azioni o quote di start-up innovative, classificate nella categoria delle immobilizzazioni finanziarie, di valore almeno pari al 70 per cento del valore complessivo delle immobilizzazioni finanziarie iscritte nel bilancio chiuso nel corso dell'anzidetto periodo di imposta. </a:t>
            </a:r>
            <a:endParaRPr lang="it-IT" sz="1200" dirty="0" smtClean="0"/>
          </a:p>
          <a:p>
            <a:pPr algn="just"/>
            <a:r>
              <a:rPr lang="it-IT" sz="1200" dirty="0" smtClean="0"/>
              <a:t>[…]</a:t>
            </a:r>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a:solidFill>
                  <a:schemeClr val="accent5"/>
                </a:solidFill>
              </a:rPr>
              <a:t>DECRETO MEF 30 gennaio 2014 </a:t>
            </a: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5004048" y="6046049"/>
            <a:ext cx="1656184" cy="461665"/>
          </a:xfrm>
          <a:prstGeom prst="rect">
            <a:avLst/>
          </a:prstGeom>
          <a:noFill/>
        </p:spPr>
        <p:txBody>
          <a:bodyPr wrap="square" rtlCol="0">
            <a:spAutoFit/>
          </a:bodyPr>
          <a:lstStyle/>
          <a:p>
            <a:r>
              <a:rPr lang="it-IT" sz="1200" dirty="0" smtClean="0">
                <a:solidFill>
                  <a:srgbClr val="002060"/>
                </a:solidFill>
              </a:rPr>
              <a:t>Torna al </a:t>
            </a:r>
            <a:r>
              <a:rPr lang="it-IT" sz="1200" i="1" dirty="0" smtClean="0">
                <a:solidFill>
                  <a:srgbClr val="002060"/>
                </a:solidFill>
              </a:rPr>
              <a:t>50-quinquies </a:t>
            </a:r>
            <a:r>
              <a:rPr lang="it-IT" sz="1200" dirty="0" smtClean="0">
                <a:solidFill>
                  <a:srgbClr val="002060"/>
                </a:solidFill>
              </a:rPr>
              <a:t>del </a:t>
            </a:r>
            <a:r>
              <a:rPr lang="it-IT" sz="1200" i="1" dirty="0" smtClean="0">
                <a:solidFill>
                  <a:srgbClr val="002060"/>
                </a:solidFill>
              </a:rPr>
              <a:t>TUF</a:t>
            </a:r>
            <a:endParaRPr lang="it-IT" sz="1200" i="1" dirty="0">
              <a:solidFill>
                <a:srgbClr val="002060"/>
              </a:solidFill>
            </a:endParaRPr>
          </a:p>
        </p:txBody>
      </p:sp>
    </p:spTree>
    <p:extLst>
      <p:ext uri="{BB962C8B-B14F-4D97-AF65-F5344CB8AC3E}">
        <p14:creationId xmlns:p14="http://schemas.microsoft.com/office/powerpoint/2010/main" xmlns="" val="110605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4524315"/>
          </a:xfrm>
          <a:prstGeom prst="rect">
            <a:avLst/>
          </a:prstGeom>
          <a:noFill/>
        </p:spPr>
        <p:txBody>
          <a:bodyPr wrap="square" rtlCol="0">
            <a:spAutoFit/>
          </a:bodyPr>
          <a:lstStyle/>
          <a:p>
            <a:pPr algn="ctr"/>
            <a:r>
              <a:rPr lang="it-IT" sz="1200" b="1" dirty="0" smtClean="0"/>
              <a:t>Art</a:t>
            </a:r>
            <a:r>
              <a:rPr lang="it-IT" sz="1200" b="1" dirty="0"/>
              <a:t>. </a:t>
            </a:r>
            <a:r>
              <a:rPr lang="it-IT" sz="1200" b="1" dirty="0" smtClean="0"/>
              <a:t>100 (Casi </a:t>
            </a:r>
            <a:r>
              <a:rPr lang="it-IT" sz="1200" b="1" dirty="0"/>
              <a:t>di inapplicabilità) </a:t>
            </a:r>
          </a:p>
          <a:p>
            <a:pPr algn="ctr"/>
            <a:endParaRPr lang="it-IT" sz="1200" b="1" dirty="0"/>
          </a:p>
          <a:p>
            <a:pPr algn="just"/>
            <a:r>
              <a:rPr lang="it-IT" sz="1200" dirty="0"/>
              <a:t>1. Le disposizioni del presente Capo non si applicano alle offerte: </a:t>
            </a:r>
          </a:p>
          <a:p>
            <a:pPr algn="just"/>
            <a:endParaRPr lang="it-IT" sz="1200" dirty="0"/>
          </a:p>
          <a:p>
            <a:pPr algn="just"/>
            <a:r>
              <a:rPr lang="it-IT" sz="1200" dirty="0" smtClean="0"/>
              <a:t>[…]</a:t>
            </a:r>
            <a:endParaRPr lang="it-IT" sz="1200" dirty="0"/>
          </a:p>
          <a:p>
            <a:pPr algn="just"/>
            <a:endParaRPr lang="it-IT" sz="1200" dirty="0"/>
          </a:p>
          <a:p>
            <a:pPr algn="just"/>
            <a:r>
              <a:rPr lang="it-IT" sz="1200" dirty="0"/>
              <a:t>c) di ammontare complessivo non superiore a quello indicato dalla Consob con </a:t>
            </a:r>
            <a:r>
              <a:rPr lang="it-IT" sz="1200" dirty="0" smtClean="0"/>
              <a:t>regolamento; </a:t>
            </a:r>
            <a:endParaRPr lang="it-IT" sz="1200" dirty="0"/>
          </a:p>
          <a:p>
            <a:pPr algn="just"/>
            <a:endParaRPr lang="it-IT" sz="1200" dirty="0"/>
          </a:p>
          <a:p>
            <a:pPr algn="ctr"/>
            <a:endParaRPr lang="it-IT" sz="1200" b="1" dirty="0" smtClean="0"/>
          </a:p>
          <a:p>
            <a:pPr algn="ctr"/>
            <a:endParaRPr lang="it-IT" sz="1200" b="1" dirty="0" smtClean="0"/>
          </a:p>
          <a:p>
            <a:pPr algn="ctr"/>
            <a:r>
              <a:rPr lang="it-IT" sz="1200" b="1" dirty="0" smtClean="0"/>
              <a:t>Regolamento </a:t>
            </a:r>
            <a:r>
              <a:rPr lang="it-IT" sz="1200" b="1" dirty="0"/>
              <a:t>di attuazione del decreto legislativo 24 febbraio 1998, n. 58, concernente la disciplina degli emittenti </a:t>
            </a:r>
            <a:endParaRPr lang="it-IT" sz="1200" b="1" dirty="0" smtClean="0"/>
          </a:p>
          <a:p>
            <a:pPr algn="ctr"/>
            <a:r>
              <a:rPr lang="it-IT" sz="1200" b="1" dirty="0" smtClean="0"/>
              <a:t>Art</a:t>
            </a:r>
            <a:r>
              <a:rPr lang="it-IT" sz="1200" b="1" dirty="0"/>
              <a:t>. </a:t>
            </a:r>
            <a:r>
              <a:rPr lang="it-IT" sz="1200" b="1" i="1" dirty="0" smtClean="0"/>
              <a:t>34-ter</a:t>
            </a:r>
            <a:r>
              <a:rPr lang="it-IT" sz="1200" b="1" dirty="0" smtClean="0"/>
              <a:t> (Casi </a:t>
            </a:r>
            <a:r>
              <a:rPr lang="it-IT" sz="1200" b="1" dirty="0"/>
              <a:t>di inapplicabilità ed esenzioni) </a:t>
            </a:r>
          </a:p>
          <a:p>
            <a:pPr algn="just"/>
            <a:endParaRPr lang="it-IT" sz="1200" dirty="0"/>
          </a:p>
          <a:p>
            <a:pPr algn="just"/>
            <a:r>
              <a:rPr lang="it-IT" sz="1200" dirty="0"/>
              <a:t>1. Le disposizioni contenute nel Capo I del Titolo II della Parte IV del Testo unico e quelle del presente Titolo non si applicano alle offerte al pubblico: </a:t>
            </a:r>
          </a:p>
          <a:p>
            <a:pPr algn="just"/>
            <a:endParaRPr lang="it-IT" sz="1200" dirty="0"/>
          </a:p>
          <a:p>
            <a:pPr algn="just"/>
            <a:r>
              <a:rPr lang="it-IT" sz="1200" dirty="0" smtClean="0"/>
              <a:t>[…]</a:t>
            </a:r>
            <a:endParaRPr lang="it-IT" sz="1200" dirty="0"/>
          </a:p>
          <a:p>
            <a:pPr algn="just"/>
            <a:endParaRPr lang="it-IT" sz="1200" dirty="0"/>
          </a:p>
          <a:p>
            <a:pPr algn="just"/>
            <a:r>
              <a:rPr lang="it-IT" sz="1200" dirty="0"/>
              <a:t>c) aventi ad oggetto prodotti finanziari inclusi in un’offerta il cui corrispettivo totale, calcolato all’interno dell’Unione Europea, sia inferiore a 5.000.000 di euro. A tal fine si considerano unitariamente più offerte aventi ad oggetto il medesimo prodotto effettuate dal medesimo emittente od offerente nell’arco di dodici </a:t>
            </a:r>
            <a:r>
              <a:rPr lang="it-IT" sz="1200" dirty="0" smtClean="0"/>
              <a:t>mesi; </a:t>
            </a:r>
            <a:endParaRPr lang="it-IT" sz="1200" dirty="0"/>
          </a:p>
          <a:p>
            <a:pPr algn="just"/>
            <a:endParaRPr lang="it-IT" sz="1200" dirty="0" smtClean="0"/>
          </a:p>
          <a:p>
            <a:pPr algn="just"/>
            <a:r>
              <a:rPr lang="it-IT" sz="1200" dirty="0" smtClean="0"/>
              <a:t>[…]</a:t>
            </a:r>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4932040" y="6046049"/>
            <a:ext cx="1393792" cy="461665"/>
          </a:xfrm>
          <a:prstGeom prst="rect">
            <a:avLst/>
          </a:prstGeom>
          <a:noFill/>
        </p:spPr>
        <p:txBody>
          <a:bodyPr wrap="square" rtlCol="0">
            <a:spAutoFit/>
          </a:bodyPr>
          <a:lstStyle/>
          <a:p>
            <a:r>
              <a:rPr lang="it-IT" sz="1200" dirty="0" smtClean="0">
                <a:solidFill>
                  <a:srgbClr val="002060"/>
                </a:solidFill>
              </a:rPr>
              <a:t>Torna al 100-</a:t>
            </a:r>
            <a:r>
              <a:rPr lang="it-IT" sz="1200" i="1" dirty="0" smtClean="0">
                <a:solidFill>
                  <a:srgbClr val="002060"/>
                </a:solidFill>
              </a:rPr>
              <a:t>ter </a:t>
            </a:r>
            <a:r>
              <a:rPr lang="it-IT" sz="1200" dirty="0" smtClean="0">
                <a:solidFill>
                  <a:srgbClr val="002060"/>
                </a:solidFill>
              </a:rPr>
              <a:t>del TUF</a:t>
            </a:r>
            <a:endParaRPr lang="it-IT" sz="1200" i="1" dirty="0">
              <a:solidFill>
                <a:srgbClr val="002060"/>
              </a:solidFill>
            </a:endParaRPr>
          </a:p>
        </p:txBody>
      </p:sp>
    </p:spTree>
    <p:extLst>
      <p:ext uri="{BB962C8B-B14F-4D97-AF65-F5344CB8AC3E}">
        <p14:creationId xmlns:p14="http://schemas.microsoft.com/office/powerpoint/2010/main" xmlns="" val="2917944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268760"/>
            <a:ext cx="8136904" cy="1200329"/>
          </a:xfrm>
          <a:prstGeom prst="rect">
            <a:avLst/>
          </a:prstGeom>
          <a:noFill/>
        </p:spPr>
        <p:txBody>
          <a:bodyPr wrap="square" rtlCol="0">
            <a:spAutoFit/>
          </a:bodyPr>
          <a:lstStyle/>
          <a:p>
            <a:pPr algn="just"/>
            <a:r>
              <a:rPr lang="it-IT" sz="1200" dirty="0"/>
              <a:t>2. Le sanzioni sono applicate dalla Consob con provvedimento motivato, previa contestazione degli addebiti agli interessati, da effettuarsi entro centottanta giorni dall’accertamento ovvero entro </a:t>
            </a:r>
            <a:r>
              <a:rPr lang="it-IT" sz="1200" dirty="0" smtClean="0"/>
              <a:t>trecentosessanta </a:t>
            </a:r>
            <a:r>
              <a:rPr lang="it-IT" sz="1200" dirty="0"/>
              <a:t>giorni se l’interessato risiede o ha la sede all’estero, e valutate le deduzioni da essi presentate nei successivi trenta giorni. Nello stesso termine gli interessati possono altresì chiedere di essere sentiti personalmente </a:t>
            </a:r>
            <a:r>
              <a:rPr lang="it-IT" sz="1200" dirty="0" smtClean="0"/>
              <a:t>.</a:t>
            </a:r>
            <a:endParaRPr lang="it-IT" sz="1200" dirty="0"/>
          </a:p>
          <a:p>
            <a:pPr algn="just"/>
            <a:r>
              <a:rPr lang="it-IT" sz="1200" dirty="0"/>
              <a:t>3. Alle sanzioni previste dal presente articolo si applicano le disposizioni contenute nella </a:t>
            </a:r>
            <a:r>
              <a:rPr lang="it-IT" sz="1200" dirty="0">
                <a:hlinkClick r:id="rId2"/>
              </a:rPr>
              <a:t>legge 24 novembre 1981, n. 689, ad eccezione dell'articolo 16.</a:t>
            </a:r>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a:t>
            </a:r>
            <a:endParaRPr lang="it-IT" sz="1400" i="1" dirty="0">
              <a:solidFill>
                <a:schemeClr val="accent5"/>
              </a:solidFill>
            </a:endParaRPr>
          </a:p>
        </p:txBody>
      </p:sp>
      <p:pic>
        <p:nvPicPr>
          <p:cNvPr id="8" name="Picture 2">
            <a:hlinkClick r:id="rId3" action="ppaction://hlinksldjump"/>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5004048" y="6046049"/>
            <a:ext cx="1656184" cy="461665"/>
          </a:xfrm>
          <a:prstGeom prst="rect">
            <a:avLst/>
          </a:prstGeom>
          <a:noFill/>
        </p:spPr>
        <p:txBody>
          <a:bodyPr wrap="square" rtlCol="0">
            <a:spAutoFit/>
          </a:bodyPr>
          <a:lstStyle/>
          <a:p>
            <a:r>
              <a:rPr lang="it-IT" sz="1200" dirty="0" smtClean="0">
                <a:solidFill>
                  <a:srgbClr val="002060"/>
                </a:solidFill>
              </a:rPr>
              <a:t>Torna al </a:t>
            </a:r>
            <a:r>
              <a:rPr lang="it-IT" sz="1200" i="1" dirty="0" smtClean="0">
                <a:solidFill>
                  <a:srgbClr val="002060"/>
                </a:solidFill>
              </a:rPr>
              <a:t>50-quinquies </a:t>
            </a:r>
            <a:r>
              <a:rPr lang="it-IT" sz="1200" dirty="0" smtClean="0">
                <a:solidFill>
                  <a:srgbClr val="002060"/>
                </a:solidFill>
              </a:rPr>
              <a:t>del </a:t>
            </a:r>
            <a:r>
              <a:rPr lang="it-IT" sz="1200" i="1" dirty="0" smtClean="0">
                <a:solidFill>
                  <a:srgbClr val="002060"/>
                </a:solidFill>
              </a:rPr>
              <a:t>TUF</a:t>
            </a:r>
            <a:endParaRPr lang="it-IT" sz="1200" i="1" dirty="0">
              <a:solidFill>
                <a:srgbClr val="002060"/>
              </a:solidFill>
            </a:endParaRPr>
          </a:p>
        </p:txBody>
      </p:sp>
    </p:spTree>
    <p:extLst>
      <p:ext uri="{BB962C8B-B14F-4D97-AF65-F5344CB8AC3E}">
        <p14:creationId xmlns:p14="http://schemas.microsoft.com/office/powerpoint/2010/main" xmlns="" val="850527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6186309"/>
          </a:xfrm>
          <a:prstGeom prst="rect">
            <a:avLst/>
          </a:prstGeom>
          <a:noFill/>
        </p:spPr>
        <p:txBody>
          <a:bodyPr wrap="square" rtlCol="0">
            <a:spAutoFit/>
          </a:bodyPr>
          <a:lstStyle/>
          <a:p>
            <a:pPr algn="just"/>
            <a:r>
              <a:rPr lang="it-IT" sz="1200" dirty="0"/>
              <a:t>4. Ai fini del presente decreto, sono start-up a vocazione  </a:t>
            </a:r>
            <a:r>
              <a:rPr lang="it-IT" sz="1200" dirty="0" smtClean="0"/>
              <a:t>sociale le </a:t>
            </a:r>
            <a:r>
              <a:rPr lang="it-IT" sz="1200" dirty="0"/>
              <a:t>start-up innovative di cui al comma 2  e  3  che  operano  in  </a:t>
            </a:r>
            <a:r>
              <a:rPr lang="it-IT" sz="1200" dirty="0" smtClean="0"/>
              <a:t>via esclusiva </a:t>
            </a:r>
            <a:r>
              <a:rPr lang="it-IT" sz="1200" dirty="0"/>
              <a:t>nei settori indicati all'articolo 2, comma 1,  del  </a:t>
            </a:r>
            <a:r>
              <a:rPr lang="it-IT" sz="1200" dirty="0" smtClean="0"/>
              <a:t>decreto legislativo </a:t>
            </a:r>
            <a:r>
              <a:rPr lang="it-IT" sz="1200" dirty="0"/>
              <a:t>24 marzo 2006, n. 155. </a:t>
            </a:r>
          </a:p>
          <a:p>
            <a:pPr algn="just"/>
            <a:endParaRPr lang="it-IT" sz="1200" dirty="0" smtClean="0"/>
          </a:p>
          <a:p>
            <a:pPr algn="just"/>
            <a:r>
              <a:rPr lang="it-IT" sz="1200" dirty="0" smtClean="0"/>
              <a:t> </a:t>
            </a:r>
            <a:r>
              <a:rPr lang="it-IT" sz="1200" dirty="0"/>
              <a:t>Art. 2</a:t>
            </a:r>
            <a:r>
              <a:rPr lang="it-IT" sz="1200" dirty="0" smtClean="0"/>
              <a:t>. Utilità </a:t>
            </a:r>
            <a:r>
              <a:rPr lang="it-IT" sz="1200" dirty="0"/>
              <a:t>sociale </a:t>
            </a:r>
          </a:p>
          <a:p>
            <a:pPr algn="just"/>
            <a:r>
              <a:rPr lang="it-IT" sz="1200" dirty="0"/>
              <a:t> </a:t>
            </a:r>
            <a:r>
              <a:rPr lang="it-IT" sz="1200" dirty="0" smtClean="0"/>
              <a:t>1. </a:t>
            </a:r>
            <a:r>
              <a:rPr lang="it-IT" sz="1200" dirty="0"/>
              <a:t>Si  considerano </a:t>
            </a:r>
            <a:r>
              <a:rPr lang="it-IT" sz="1200" dirty="0" smtClean="0"/>
              <a:t>beni e servizi di utilità sociale quelli prodotti </a:t>
            </a:r>
            <a:r>
              <a:rPr lang="it-IT" sz="1200" dirty="0"/>
              <a:t>o scambiati nei seguenti settori: </a:t>
            </a:r>
          </a:p>
          <a:p>
            <a:pPr algn="just"/>
            <a:r>
              <a:rPr lang="it-IT" sz="1200" dirty="0"/>
              <a:t>    a) assistenza sociale, ai sensi della legge 8 novembre </a:t>
            </a:r>
            <a:r>
              <a:rPr lang="it-IT" sz="1200" dirty="0" smtClean="0"/>
              <a:t>2000, n. 328</a:t>
            </a:r>
            <a:r>
              <a:rPr lang="it-IT" sz="1200" dirty="0"/>
              <a:t>, recante legge quadro per la realizzazione del sistema  </a:t>
            </a:r>
            <a:r>
              <a:rPr lang="it-IT" sz="1200" dirty="0" smtClean="0"/>
              <a:t>integrato di </a:t>
            </a:r>
            <a:r>
              <a:rPr lang="it-IT" sz="1200" dirty="0"/>
              <a:t>interventi e servizi sociali; </a:t>
            </a:r>
          </a:p>
          <a:p>
            <a:pPr algn="just"/>
            <a:r>
              <a:rPr lang="it-IT" sz="1200" dirty="0"/>
              <a:t>    b) assistenza sanitaria, per l'erogazione  delle  prestazioni  </a:t>
            </a:r>
            <a:r>
              <a:rPr lang="it-IT" sz="1200" dirty="0" smtClean="0"/>
              <a:t>di cui </a:t>
            </a:r>
            <a:r>
              <a:rPr lang="it-IT" sz="1200" dirty="0"/>
              <a:t>al decreto del Presidente del Consiglio dei Ministri in  data  </a:t>
            </a:r>
            <a:r>
              <a:rPr lang="it-IT" sz="1200" dirty="0" smtClean="0"/>
              <a:t>29 novembre  </a:t>
            </a:r>
            <a:r>
              <a:rPr lang="it-IT" sz="1200" dirty="0"/>
              <a:t>2001, </a:t>
            </a:r>
            <a:r>
              <a:rPr lang="it-IT" sz="1200" dirty="0" smtClean="0"/>
              <a:t>recante «</a:t>
            </a:r>
            <a:r>
              <a:rPr lang="it-IT" sz="1200" dirty="0"/>
              <a:t>Definizione </a:t>
            </a:r>
            <a:r>
              <a:rPr lang="it-IT" sz="1200" dirty="0" smtClean="0"/>
              <a:t>dei livelli  </a:t>
            </a:r>
            <a:r>
              <a:rPr lang="it-IT" sz="1200" dirty="0"/>
              <a:t>essenziali </a:t>
            </a:r>
            <a:r>
              <a:rPr lang="it-IT" sz="1200" dirty="0" smtClean="0"/>
              <a:t>di assistenza</a:t>
            </a:r>
            <a:r>
              <a:rPr lang="it-IT" sz="1200" dirty="0"/>
              <a:t>», e successive modificazioni, pubblicato  nel  </a:t>
            </a:r>
            <a:r>
              <a:rPr lang="it-IT" sz="1200" dirty="0" smtClean="0"/>
              <a:t>supplemento ordinario </a:t>
            </a:r>
            <a:r>
              <a:rPr lang="it-IT" sz="1200" dirty="0"/>
              <a:t>alla Gazzetta Ufficiale n. 33 dell'8 febbraio 2002; </a:t>
            </a:r>
          </a:p>
          <a:p>
            <a:pPr algn="just"/>
            <a:r>
              <a:rPr lang="it-IT" sz="1200" dirty="0"/>
              <a:t>    c)  assistenza  socio-sanitaria</a:t>
            </a:r>
            <a:r>
              <a:rPr lang="it-IT" sz="1200" dirty="0" smtClean="0"/>
              <a:t>, </a:t>
            </a:r>
            <a:r>
              <a:rPr lang="it-IT" sz="1200" dirty="0"/>
              <a:t>ai </a:t>
            </a:r>
            <a:r>
              <a:rPr lang="it-IT" sz="1200" dirty="0" smtClean="0"/>
              <a:t>sensi del decreto del Presidente </a:t>
            </a:r>
            <a:r>
              <a:rPr lang="it-IT" sz="1200" dirty="0"/>
              <a:t>del Consiglio dei  Ministri  in  data  14  febbraio  </a:t>
            </a:r>
            <a:r>
              <a:rPr lang="it-IT" sz="1200" dirty="0" smtClean="0"/>
              <a:t>2001, recante </a:t>
            </a:r>
            <a:r>
              <a:rPr lang="it-IT" sz="1200" dirty="0"/>
              <a:t>«Atto di indirizzo e coordinamento in materia di </a:t>
            </a:r>
            <a:r>
              <a:rPr lang="it-IT" sz="1200" dirty="0" smtClean="0"/>
              <a:t>prestazioni socio-sanitarie</a:t>
            </a:r>
            <a:r>
              <a:rPr lang="it-IT" sz="1200" dirty="0"/>
              <a:t>», pubblicato nella Gazzetta Ufficiale n.  129  del  </a:t>
            </a:r>
            <a:r>
              <a:rPr lang="it-IT" sz="1200" dirty="0" smtClean="0"/>
              <a:t>6 giugno </a:t>
            </a:r>
            <a:r>
              <a:rPr lang="it-IT" sz="1200" dirty="0"/>
              <a:t>2001; </a:t>
            </a:r>
          </a:p>
          <a:p>
            <a:pPr algn="just"/>
            <a:r>
              <a:rPr lang="it-IT" sz="1200" dirty="0"/>
              <a:t>    d) educazione, istruzione e formazione, ai sensi della  legge  </a:t>
            </a:r>
            <a:r>
              <a:rPr lang="it-IT" sz="1200" dirty="0" smtClean="0"/>
              <a:t>28 marzo </a:t>
            </a:r>
            <a:r>
              <a:rPr lang="it-IT" sz="1200" dirty="0"/>
              <a:t>2003, n. 53, recante delega al Governo per la definizione </a:t>
            </a:r>
            <a:r>
              <a:rPr lang="it-IT" sz="1200" dirty="0" smtClean="0"/>
              <a:t>delle norme generali sull'istruzione e dei livelli essenziali delle prestazioni </a:t>
            </a:r>
            <a:r>
              <a:rPr lang="it-IT" sz="1200" dirty="0"/>
              <a:t>in materia di istruzione e formazione professionale; </a:t>
            </a:r>
          </a:p>
          <a:p>
            <a:pPr algn="just"/>
            <a:r>
              <a:rPr lang="it-IT" sz="1200" dirty="0"/>
              <a:t>    e) tutela dell'ambiente e dell'ecosistema, ai sensi  della  </a:t>
            </a:r>
            <a:r>
              <a:rPr lang="it-IT" sz="1200" dirty="0" smtClean="0"/>
              <a:t>legge 15 </a:t>
            </a:r>
            <a:r>
              <a:rPr lang="it-IT" sz="1200" dirty="0"/>
              <a:t>dicembre 2004, n. 308, recante delega al Governo per il  </a:t>
            </a:r>
            <a:r>
              <a:rPr lang="it-IT" sz="1200" dirty="0" smtClean="0"/>
              <a:t>riordino, il </a:t>
            </a:r>
            <a:r>
              <a:rPr lang="it-IT" sz="1200" dirty="0"/>
              <a:t>coordinamento </a:t>
            </a:r>
            <a:r>
              <a:rPr lang="it-IT" sz="1200" dirty="0" smtClean="0"/>
              <a:t>e l'integrazione della legislazione in materia ambientale </a:t>
            </a:r>
            <a:r>
              <a:rPr lang="it-IT" sz="1200" dirty="0"/>
              <a:t>e misure di diretta </a:t>
            </a:r>
            <a:r>
              <a:rPr lang="it-IT" sz="1200" dirty="0" smtClean="0"/>
              <a:t>applicazione, </a:t>
            </a:r>
            <a:r>
              <a:rPr lang="it-IT" sz="1200" dirty="0"/>
              <a:t>con  esclusione </a:t>
            </a:r>
            <a:r>
              <a:rPr lang="it-IT" sz="1200" dirty="0" smtClean="0"/>
              <a:t>delle attività, </a:t>
            </a:r>
            <a:r>
              <a:rPr lang="it-IT" sz="1200" dirty="0"/>
              <a:t>esercitate abitualmente, di </a:t>
            </a:r>
            <a:r>
              <a:rPr lang="it-IT" sz="1200" dirty="0" smtClean="0"/>
              <a:t>raccolta e riciclaggio dei rifiuti </a:t>
            </a:r>
            <a:r>
              <a:rPr lang="it-IT" sz="1200" dirty="0"/>
              <a:t>urbani, speciali e pericolosi; </a:t>
            </a:r>
          </a:p>
          <a:p>
            <a:pPr algn="just"/>
            <a:r>
              <a:rPr lang="it-IT" sz="1200" dirty="0"/>
              <a:t>    f) valorizzazione del patrimonio culturale, ai sensi </a:t>
            </a:r>
            <a:r>
              <a:rPr lang="it-IT" sz="1200" dirty="0" smtClean="0"/>
              <a:t>del Codice dei </a:t>
            </a:r>
            <a:r>
              <a:rPr lang="it-IT" sz="1200" dirty="0"/>
              <a:t>beni culturali e del paesaggio, </a:t>
            </a:r>
            <a:r>
              <a:rPr lang="it-IT" sz="1200" dirty="0" smtClean="0"/>
              <a:t>di </a:t>
            </a:r>
            <a:r>
              <a:rPr lang="it-IT" sz="1200" dirty="0"/>
              <a:t>cui al decreto legislativo </a:t>
            </a:r>
            <a:r>
              <a:rPr lang="it-IT" sz="1200" dirty="0" smtClean="0"/>
              <a:t>22 gennaio </a:t>
            </a:r>
            <a:r>
              <a:rPr lang="it-IT" sz="1200" dirty="0"/>
              <a:t>2004, n. 42; </a:t>
            </a:r>
          </a:p>
          <a:p>
            <a:pPr algn="just"/>
            <a:r>
              <a:rPr lang="it-IT" sz="1200" dirty="0"/>
              <a:t>    g) turismo sociale, di cui all'articolo 7, comma 10, della  </a:t>
            </a:r>
            <a:r>
              <a:rPr lang="it-IT" sz="1200" dirty="0" smtClean="0"/>
              <a:t>legge 29 </a:t>
            </a:r>
            <a:r>
              <a:rPr lang="it-IT" sz="1200" dirty="0"/>
              <a:t>marzo 2001, n. 135, recante riforma della  legislazione  </a:t>
            </a:r>
            <a:r>
              <a:rPr lang="it-IT" sz="1200" dirty="0" smtClean="0"/>
              <a:t>nazionale del </a:t>
            </a:r>
            <a:r>
              <a:rPr lang="it-IT" sz="1200" dirty="0"/>
              <a:t>turismo; </a:t>
            </a:r>
          </a:p>
          <a:p>
            <a:pPr algn="just"/>
            <a:r>
              <a:rPr lang="it-IT" sz="1200" dirty="0"/>
              <a:t>    h) formazione universitaria e post-universitaria; </a:t>
            </a:r>
          </a:p>
          <a:p>
            <a:pPr algn="just"/>
            <a:r>
              <a:rPr lang="it-IT" sz="1200" dirty="0"/>
              <a:t>    i) ricerca ed erogazione di servizi culturali; </a:t>
            </a:r>
          </a:p>
          <a:p>
            <a:pPr algn="just"/>
            <a:r>
              <a:rPr lang="it-IT" sz="1200" dirty="0"/>
              <a:t>    l)  formazione  extra-scolastica,  finalizzata  alla  </a:t>
            </a:r>
            <a:r>
              <a:rPr lang="it-IT" sz="1200" dirty="0" smtClean="0"/>
              <a:t>prevenzione della </a:t>
            </a:r>
            <a:r>
              <a:rPr lang="it-IT" sz="1200" dirty="0"/>
              <a:t>dispersione scolastica ed al successo scolastico e formativo; </a:t>
            </a:r>
          </a:p>
          <a:p>
            <a:pPr algn="just"/>
            <a:r>
              <a:rPr lang="it-IT" sz="1200" dirty="0"/>
              <a:t>    m)  servizi  strumentali  alle  imprese  sociali,  resi  da  </a:t>
            </a:r>
            <a:r>
              <a:rPr lang="it-IT" sz="1200" dirty="0" smtClean="0"/>
              <a:t>enti composti </a:t>
            </a:r>
            <a:r>
              <a:rPr lang="it-IT" sz="1200" dirty="0"/>
              <a:t>in misura superiore al settanta per cento da  </a:t>
            </a:r>
            <a:r>
              <a:rPr lang="it-IT" sz="1200" dirty="0" smtClean="0"/>
              <a:t>organizzazioni che </a:t>
            </a:r>
            <a:r>
              <a:rPr lang="it-IT" sz="1200" dirty="0"/>
              <a:t>esercitano un'impresa sociale. </a:t>
            </a:r>
          </a:p>
          <a:p>
            <a:pPr algn="just"/>
            <a:endParaRPr lang="it-IT" sz="1200" dirty="0"/>
          </a:p>
          <a:p>
            <a:pPr algn="just"/>
            <a:endParaRPr lang="it-IT" sz="1200" dirty="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MEF 30 gennaio 2014</a:t>
            </a:r>
            <a:endParaRPr lang="it-IT" sz="1400" i="1" dirty="0">
              <a:solidFill>
                <a:schemeClr val="accent5"/>
              </a:solidFill>
            </a:endParaRP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5004048" y="6046049"/>
            <a:ext cx="1656184" cy="461665"/>
          </a:xfrm>
          <a:prstGeom prst="rect">
            <a:avLst/>
          </a:prstGeom>
          <a:noFill/>
        </p:spPr>
        <p:txBody>
          <a:bodyPr wrap="square" rtlCol="0">
            <a:spAutoFit/>
          </a:bodyPr>
          <a:lstStyle/>
          <a:p>
            <a:r>
              <a:rPr lang="it-IT" sz="1200" dirty="0" smtClean="0">
                <a:solidFill>
                  <a:srgbClr val="002060"/>
                </a:solidFill>
              </a:rPr>
              <a:t>Torna alla definizione di </a:t>
            </a:r>
            <a:r>
              <a:rPr lang="it-IT" sz="1200" i="1" dirty="0" smtClean="0">
                <a:solidFill>
                  <a:srgbClr val="002060"/>
                </a:solidFill>
              </a:rPr>
              <a:t>Start-up</a:t>
            </a:r>
            <a:endParaRPr lang="it-IT" sz="1200" i="1" dirty="0">
              <a:solidFill>
                <a:srgbClr val="002060"/>
              </a:solidFill>
            </a:endParaRPr>
          </a:p>
        </p:txBody>
      </p:sp>
    </p:spTree>
    <p:extLst>
      <p:ext uri="{BB962C8B-B14F-4D97-AF65-F5344CB8AC3E}">
        <p14:creationId xmlns:p14="http://schemas.microsoft.com/office/powerpoint/2010/main" xmlns="" val="2033951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6186309"/>
          </a:xfrm>
          <a:prstGeom prst="rect">
            <a:avLst/>
          </a:prstGeom>
          <a:noFill/>
        </p:spPr>
        <p:txBody>
          <a:bodyPr wrap="square" rtlCol="0">
            <a:spAutoFit/>
          </a:bodyPr>
          <a:lstStyle/>
          <a:p>
            <a:pPr algn="ctr"/>
            <a:r>
              <a:rPr lang="it-IT" sz="1200" b="1" dirty="0" smtClean="0"/>
              <a:t> Articolo 2470 (Efficacia </a:t>
            </a:r>
            <a:r>
              <a:rPr lang="it-IT" sz="1200" b="1" dirty="0"/>
              <a:t>e </a:t>
            </a:r>
            <a:r>
              <a:rPr lang="it-IT" sz="1200" b="1" dirty="0" smtClean="0"/>
              <a:t>pubblicità) del codice civile</a:t>
            </a:r>
          </a:p>
          <a:p>
            <a:pPr algn="ctr"/>
            <a:endParaRPr lang="it-IT" sz="1200" b="1" dirty="0" smtClean="0"/>
          </a:p>
          <a:p>
            <a:pPr algn="just"/>
            <a:r>
              <a:rPr lang="it-IT" sz="1200" dirty="0" smtClean="0"/>
              <a:t>1. Il trasferimento delle partecipazioni ha effetto di fronte alla società dal momento del deposito di cui al successivo comma. </a:t>
            </a:r>
          </a:p>
          <a:p>
            <a:pPr algn="just"/>
            <a:endParaRPr lang="it-IT" sz="1200" dirty="0" smtClean="0"/>
          </a:p>
          <a:p>
            <a:pPr algn="just"/>
            <a:r>
              <a:rPr lang="it-IT" sz="1200" dirty="0" smtClean="0"/>
              <a:t>2. </a:t>
            </a:r>
            <a:r>
              <a:rPr lang="it-IT" sz="1200" dirty="0"/>
              <a:t>L'atto di trasferimento, con sottoscrizione autenticata, deve essere depositato entro trenta giorni, a cura del notaio autenticante, presso l'ufficio del registro delle imprese nella cui circoscrizione è stabilita la sede sociale. (L'iscrizione del trasferimento nel libro dei soci ha luogo, su richiesta dell'alienante o dell'acquirente, verso esibizione del titolo da cui risultino il trasferimento e l'avvenuto deposito)(soppresso). In caso di trasferimento a causa di morte il deposito è effettuato a richiesta dell'erede o del legatario verso presentazione della documentazione richiesta per l'annotazione nel libro dei soci dei corrispondenti trasferimenti in materia di società per azioni.</a:t>
            </a:r>
          </a:p>
          <a:p>
            <a:pPr algn="just"/>
            <a:endParaRPr lang="it-IT" sz="1200" dirty="0"/>
          </a:p>
          <a:p>
            <a:pPr algn="just"/>
            <a:r>
              <a:rPr lang="it-IT" sz="1200" dirty="0" smtClean="0"/>
              <a:t>3. </a:t>
            </a:r>
            <a:r>
              <a:rPr lang="it-IT" sz="1200" dirty="0"/>
              <a:t>Se la quota è alienata con successivi contratti a più persone, quella tra esse che per prima ha effettuato in buona fede l'iscrizione nel registro delle imprese è preferita alle altre, anche se il suo titolo è di data posteriore.</a:t>
            </a:r>
          </a:p>
          <a:p>
            <a:pPr algn="just"/>
            <a:endParaRPr lang="it-IT" sz="1200" dirty="0"/>
          </a:p>
          <a:p>
            <a:pPr algn="just"/>
            <a:r>
              <a:rPr lang="it-IT" sz="1200" dirty="0" smtClean="0"/>
              <a:t>4. Quando </a:t>
            </a:r>
            <a:r>
              <a:rPr lang="it-IT" sz="1200" dirty="0"/>
              <a:t>l'intera partecipazione appartiene ad un solo socio o muta la persona dell'unico socio, gli amministratori devono depositare per l'iscrizione nel </a:t>
            </a:r>
            <a:r>
              <a:rPr lang="it-IT" sz="1200" dirty="0" smtClean="0"/>
              <a:t>registro </a:t>
            </a:r>
            <a:r>
              <a:rPr lang="it-IT" sz="1200" dirty="0"/>
              <a:t>delle imprese una dichiarazione contenente l'indicazione del cognome e nome o della denominazione, della data e del luogo di nascita o lo </a:t>
            </a:r>
            <a:r>
              <a:rPr lang="it-IT" sz="1200" dirty="0" smtClean="0"/>
              <a:t>Stato </a:t>
            </a:r>
            <a:r>
              <a:rPr lang="it-IT" sz="1200" dirty="0"/>
              <a:t>di costituzione, del domicilio o della sede e cittadinanza dell'unico socio.</a:t>
            </a:r>
          </a:p>
          <a:p>
            <a:pPr algn="just"/>
            <a:endParaRPr lang="it-IT" sz="1200" dirty="0"/>
          </a:p>
          <a:p>
            <a:pPr algn="just"/>
            <a:r>
              <a:rPr lang="it-IT" sz="1200" dirty="0" smtClean="0"/>
              <a:t>5. Quando </a:t>
            </a:r>
            <a:r>
              <a:rPr lang="it-IT" sz="1200" dirty="0"/>
              <a:t>si costituisce o ricostituisce la pluralità dei soci, gli amministratori ne devono depositare apposita dichiarazione per l'iscrizione nel registro delle imprese.</a:t>
            </a:r>
          </a:p>
          <a:p>
            <a:pPr algn="just"/>
            <a:endParaRPr lang="it-IT" sz="1200" dirty="0"/>
          </a:p>
          <a:p>
            <a:pPr algn="just"/>
            <a:r>
              <a:rPr lang="it-IT" sz="1200" dirty="0" smtClean="0"/>
              <a:t>6. L'unico </a:t>
            </a:r>
            <a:r>
              <a:rPr lang="it-IT" sz="1200" dirty="0"/>
              <a:t>socio o colui che cessa di essere tale può provvedere alla pubblicità prevista nei commi precedenti.</a:t>
            </a:r>
          </a:p>
          <a:p>
            <a:pPr algn="just"/>
            <a:endParaRPr lang="it-IT" sz="1200" dirty="0"/>
          </a:p>
          <a:p>
            <a:pPr algn="just"/>
            <a:r>
              <a:rPr lang="it-IT" sz="1200" dirty="0" smtClean="0"/>
              <a:t>7. Le </a:t>
            </a:r>
            <a:r>
              <a:rPr lang="it-IT" sz="1200" dirty="0"/>
              <a:t>dichiarazioni degli amministratori previste dai commi quarto e quinto e quinto devono essere depositate entro trenta giorni dall' avvenuta variazione della compagine sociale. </a:t>
            </a:r>
          </a:p>
          <a:p>
            <a:pPr algn="just"/>
            <a:endParaRPr lang="it-IT" sz="1200" dirty="0"/>
          </a:p>
          <a:p>
            <a:pPr algn="just"/>
            <a:r>
              <a:rPr lang="it-IT" sz="1200" dirty="0" smtClean="0"/>
              <a:t> </a:t>
            </a:r>
            <a:endParaRPr lang="it-IT" sz="1200" dirty="0"/>
          </a:p>
          <a:p>
            <a:pPr algn="just"/>
            <a:endParaRPr lang="it-IT" sz="1200" dirty="0"/>
          </a:p>
          <a:p>
            <a:pPr algn="just"/>
            <a:endParaRPr lang="it-IT" sz="1200" dirty="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CODICE CIVILE</a:t>
            </a:r>
            <a:endParaRPr lang="it-IT" sz="1400" i="1" dirty="0">
              <a:solidFill>
                <a:schemeClr val="accent5"/>
              </a:solidFill>
            </a:endParaRPr>
          </a:p>
        </p:txBody>
      </p:sp>
      <p:pic>
        <p:nvPicPr>
          <p:cNvPr id="8"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355976" y="6046049"/>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asellaDiTesto 8"/>
          <p:cNvSpPr txBox="1"/>
          <p:nvPr/>
        </p:nvSpPr>
        <p:spPr>
          <a:xfrm>
            <a:off x="5076056" y="6046049"/>
            <a:ext cx="1393792" cy="646331"/>
          </a:xfrm>
          <a:prstGeom prst="rect">
            <a:avLst/>
          </a:prstGeom>
          <a:noFill/>
        </p:spPr>
        <p:txBody>
          <a:bodyPr wrap="square" rtlCol="0">
            <a:spAutoFit/>
          </a:bodyPr>
          <a:lstStyle/>
          <a:p>
            <a:r>
              <a:rPr lang="it-IT" sz="1200" dirty="0" smtClean="0">
                <a:solidFill>
                  <a:srgbClr val="002060"/>
                </a:solidFill>
              </a:rPr>
              <a:t>Torna al 100-</a:t>
            </a:r>
            <a:r>
              <a:rPr lang="it-IT" sz="1200" i="1" dirty="0" smtClean="0">
                <a:solidFill>
                  <a:srgbClr val="002060"/>
                </a:solidFill>
              </a:rPr>
              <a:t>ter, comma 2-bis </a:t>
            </a:r>
            <a:r>
              <a:rPr lang="it-IT" sz="1200" dirty="0" smtClean="0">
                <a:solidFill>
                  <a:srgbClr val="002060"/>
                </a:solidFill>
              </a:rPr>
              <a:t>del TUF</a:t>
            </a:r>
            <a:endParaRPr lang="it-IT" sz="1200" i="1" dirty="0">
              <a:solidFill>
                <a:srgbClr val="002060"/>
              </a:solidFill>
            </a:endParaRPr>
          </a:p>
        </p:txBody>
      </p:sp>
    </p:spTree>
    <p:extLst>
      <p:ext uri="{BB962C8B-B14F-4D97-AF65-F5344CB8AC3E}">
        <p14:creationId xmlns:p14="http://schemas.microsoft.com/office/powerpoint/2010/main" xmlns="" val="2191348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4308872"/>
          </a:xfrm>
          <a:prstGeom prst="rect">
            <a:avLst/>
          </a:prstGeom>
          <a:noFill/>
        </p:spPr>
        <p:txBody>
          <a:bodyPr wrap="square" rtlCol="0">
            <a:spAutoFit/>
          </a:bodyPr>
          <a:lstStyle/>
          <a:p>
            <a:pPr algn="ctr"/>
            <a:r>
              <a:rPr lang="it-IT" sz="1200" b="1" dirty="0" smtClean="0"/>
              <a:t>Articolo </a:t>
            </a:r>
            <a:r>
              <a:rPr lang="it-IT" sz="1200" b="1" dirty="0"/>
              <a:t>36, comma 1-bis, del </a:t>
            </a:r>
            <a:r>
              <a:rPr lang="it-IT" sz="1200" b="1" cap="all" dirty="0"/>
              <a:t>decreto-legge</a:t>
            </a:r>
            <a:r>
              <a:rPr lang="it-IT" sz="1200" b="1" dirty="0"/>
              <a:t> 25 giugno 2008, n. </a:t>
            </a:r>
            <a:r>
              <a:rPr lang="it-IT" sz="1200" b="1" dirty="0" smtClean="0"/>
              <a:t>112 (</a:t>
            </a:r>
            <a:r>
              <a:rPr lang="it-IT" sz="1200" b="1" i="1" dirty="0" smtClean="0"/>
              <a:t>Class  </a:t>
            </a:r>
            <a:r>
              <a:rPr lang="it-IT" sz="1200" b="1" i="1" dirty="0"/>
              <a:t>action</a:t>
            </a:r>
            <a:r>
              <a:rPr lang="it-IT" sz="1200" b="1" dirty="0"/>
              <a:t>. </a:t>
            </a:r>
            <a:r>
              <a:rPr lang="it-IT" sz="1200" b="1" dirty="0" smtClean="0"/>
              <a:t>Sottoscrizione dell'atto di trasferimento di partecipazioni societarie) </a:t>
            </a:r>
            <a:endParaRPr lang="it-IT" sz="1200" b="1" dirty="0"/>
          </a:p>
          <a:p>
            <a:pPr algn="just"/>
            <a:r>
              <a:rPr lang="it-IT" sz="1200" dirty="0"/>
              <a:t> </a:t>
            </a:r>
          </a:p>
          <a:p>
            <a:pPr algn="just">
              <a:spcAft>
                <a:spcPts val="1200"/>
              </a:spcAft>
            </a:pPr>
            <a:r>
              <a:rPr lang="it-IT" sz="1200" dirty="0"/>
              <a:t>  1. Anche al fine di individuare e coordinare specifici strumenti </a:t>
            </a:r>
            <a:r>
              <a:rPr lang="it-IT" sz="1200" dirty="0" smtClean="0"/>
              <a:t>di tutela risarcitoria collettiva</a:t>
            </a:r>
            <a:r>
              <a:rPr lang="it-IT" sz="1200" dirty="0"/>
              <a:t>, </a:t>
            </a:r>
            <a:r>
              <a:rPr lang="it-IT" sz="1200" dirty="0" smtClean="0"/>
              <a:t>anche in forma </a:t>
            </a:r>
            <a:r>
              <a:rPr lang="it-IT" sz="1200" dirty="0"/>
              <a:t>specifica   </a:t>
            </a:r>
            <a:r>
              <a:rPr lang="it-IT" sz="1200" dirty="0" smtClean="0"/>
              <a:t>nei confronti </a:t>
            </a:r>
            <a:r>
              <a:rPr lang="it-IT" sz="1200" dirty="0"/>
              <a:t>delle pubbliche amministrazioni, all'articolo 2, comma </a:t>
            </a:r>
            <a:r>
              <a:rPr lang="it-IT" sz="1200" dirty="0" smtClean="0"/>
              <a:t>447, della </a:t>
            </a:r>
            <a:r>
              <a:rPr lang="it-IT" sz="1200" dirty="0"/>
              <a:t>legge 24 dicembre 2007, n. 244, le parole "decorsi  </a:t>
            </a:r>
            <a:r>
              <a:rPr lang="it-IT" sz="1200" dirty="0" smtClean="0"/>
              <a:t>centottanta giorni</a:t>
            </a:r>
            <a:r>
              <a:rPr lang="it-IT" sz="1200" dirty="0"/>
              <a:t>" sono sostituite dalle seguenti: "decorso un anno". </a:t>
            </a:r>
          </a:p>
          <a:p>
            <a:pPr algn="just"/>
            <a:r>
              <a:rPr lang="it-IT" sz="1200" dirty="0"/>
              <a:t>  </a:t>
            </a:r>
            <a:r>
              <a:rPr lang="it-IT" sz="1200" i="1" dirty="0"/>
              <a:t>1-bis</a:t>
            </a:r>
            <a:r>
              <a:rPr lang="it-IT" sz="1200" dirty="0"/>
              <a:t>. L'atto di trasferimento di cui al secondo comma </a:t>
            </a:r>
            <a:r>
              <a:rPr lang="it-IT" sz="1200" dirty="0" smtClean="0"/>
              <a:t>dell'articolo </a:t>
            </a:r>
            <a:r>
              <a:rPr lang="it-IT" sz="1200" dirty="0"/>
              <a:t>2470 del codice civile  </a:t>
            </a:r>
            <a:r>
              <a:rPr lang="it-IT" sz="1200" dirty="0" smtClean="0"/>
              <a:t>può  </a:t>
            </a:r>
            <a:r>
              <a:rPr lang="it-IT" sz="1200" dirty="0"/>
              <a:t>essere </a:t>
            </a:r>
            <a:r>
              <a:rPr lang="it-IT" sz="1200" dirty="0" smtClean="0"/>
              <a:t>sottoscritto con firma </a:t>
            </a:r>
            <a:r>
              <a:rPr lang="it-IT" sz="1200" dirty="0"/>
              <a:t>digitale, nel </a:t>
            </a:r>
            <a:r>
              <a:rPr lang="it-IT" sz="1200" dirty="0" smtClean="0"/>
              <a:t>rispetto della normativa anche regolamentare concernente la sottoscrizione dei documenti  </a:t>
            </a:r>
            <a:r>
              <a:rPr lang="it-IT" sz="1200" dirty="0"/>
              <a:t>informatici,  ed  </a:t>
            </a:r>
            <a:r>
              <a:rPr lang="it-IT" sz="1200" dirty="0" smtClean="0"/>
              <a:t>è depositato</a:t>
            </a:r>
            <a:r>
              <a:rPr lang="it-IT" sz="1200" dirty="0"/>
              <a:t>, entro trenta giorni, presso l'ufficio del registro </a:t>
            </a:r>
            <a:r>
              <a:rPr lang="it-IT" sz="1200" dirty="0" smtClean="0"/>
              <a:t>delle imprese </a:t>
            </a:r>
            <a:r>
              <a:rPr lang="it-IT" sz="1200" dirty="0"/>
              <a:t>nella cui circoscrizione </a:t>
            </a:r>
            <a:r>
              <a:rPr lang="it-IT" sz="1200" dirty="0" smtClean="0"/>
              <a:t>è </a:t>
            </a:r>
            <a:r>
              <a:rPr lang="it-IT" sz="1200" dirty="0"/>
              <a:t>stabilita la sede sociale, a </a:t>
            </a:r>
            <a:r>
              <a:rPr lang="it-IT" sz="1200" dirty="0" smtClean="0"/>
              <a:t>cura di </a:t>
            </a:r>
            <a:r>
              <a:rPr lang="it-IT" sz="1200" dirty="0"/>
              <a:t>un </a:t>
            </a:r>
            <a:r>
              <a:rPr lang="it-IT" sz="1200" dirty="0" smtClean="0"/>
              <a:t>intermediario abilitato ai </a:t>
            </a:r>
            <a:r>
              <a:rPr lang="it-IT" sz="1200" dirty="0"/>
              <a:t>sensi </a:t>
            </a:r>
            <a:r>
              <a:rPr lang="it-IT" sz="1200" dirty="0" smtClean="0"/>
              <a:t>dell'articolo 31</a:t>
            </a:r>
            <a:r>
              <a:rPr lang="it-IT" sz="1200" dirty="0"/>
              <a:t>, </a:t>
            </a:r>
            <a:r>
              <a:rPr lang="it-IT" sz="1200" dirty="0" smtClean="0"/>
              <a:t>comma </a:t>
            </a:r>
            <a:r>
              <a:rPr lang="it-IT" sz="1200" i="1" dirty="0" smtClean="0"/>
              <a:t>2-quater</a:t>
            </a:r>
            <a:r>
              <a:rPr lang="it-IT" sz="1200" dirty="0"/>
              <a:t>, della legge 24 novembre 2000, n. 340. </a:t>
            </a:r>
            <a:r>
              <a:rPr lang="it-IT" sz="1200" dirty="0" smtClean="0"/>
              <a:t>Resta  </a:t>
            </a:r>
            <a:r>
              <a:rPr lang="it-IT" sz="1200" dirty="0"/>
              <a:t>salva  la  disciplina   </a:t>
            </a:r>
            <a:r>
              <a:rPr lang="it-IT" sz="1200" dirty="0" smtClean="0"/>
              <a:t>tributaria applicabile </a:t>
            </a:r>
            <a:r>
              <a:rPr lang="it-IT" sz="1200" dirty="0"/>
              <a:t>agli atti di cui al presente comma. </a:t>
            </a:r>
            <a:endParaRPr lang="it-IT" sz="1200" dirty="0" smtClean="0"/>
          </a:p>
          <a:p>
            <a:pPr algn="just"/>
            <a:endParaRPr lang="it-IT" sz="1200" dirty="0"/>
          </a:p>
          <a:p>
            <a:pPr algn="just"/>
            <a:r>
              <a:rPr lang="it-IT" sz="1200" dirty="0"/>
              <a:t>La L. 12 novembre 2011, n. 183 ha disposto (con l'art. 14, comma 8) che "Il comma </a:t>
            </a:r>
            <a:r>
              <a:rPr lang="it-IT" sz="1200" i="1" dirty="0"/>
              <a:t>1-bis</a:t>
            </a:r>
            <a:r>
              <a:rPr lang="it-IT" sz="1200" dirty="0"/>
              <a:t> dell'articolo 36 del decreto-legge 25 giugno 2008, n. 112, convertito, con modificazioni, dalla legge 6 agosto 2008, n. 133, deve intendersi nel senso che l'atto di trasferimento delle partecipazioni di </a:t>
            </a:r>
            <a:r>
              <a:rPr lang="it-IT" sz="1200" dirty="0" smtClean="0"/>
              <a:t>società </a:t>
            </a:r>
            <a:r>
              <a:rPr lang="it-IT" sz="1200" dirty="0"/>
              <a:t>a </a:t>
            </a:r>
            <a:r>
              <a:rPr lang="it-IT" sz="1200" dirty="0" smtClean="0"/>
              <a:t>responsabilità </a:t>
            </a:r>
            <a:r>
              <a:rPr lang="it-IT" sz="1200" dirty="0"/>
              <a:t>limitata ivi disciplinato </a:t>
            </a:r>
            <a:r>
              <a:rPr lang="it-IT" sz="1200" dirty="0" err="1" smtClean="0"/>
              <a:t>eè</a:t>
            </a:r>
            <a:r>
              <a:rPr lang="it-IT" sz="1200" dirty="0" smtClean="0"/>
              <a:t> </a:t>
            </a:r>
            <a:r>
              <a:rPr lang="it-IT" sz="1200" dirty="0"/>
              <a:t>in deroga al secondo comma dell'articolo 2470 del codice civile ed è</a:t>
            </a:r>
            <a:r>
              <a:rPr lang="it-IT" sz="1200" dirty="0" smtClean="0"/>
              <a:t> </a:t>
            </a:r>
            <a:r>
              <a:rPr lang="it-IT" sz="1200" dirty="0"/>
              <a:t>sottoscritto con la firma digitale di cui all'articolo 24 del codice di cui al decreto legislativo 7 marzo 2005, n. 82."</a:t>
            </a:r>
          </a:p>
          <a:p>
            <a:pPr algn="just"/>
            <a:r>
              <a:rPr lang="it-IT" sz="1200" dirty="0" smtClean="0"/>
              <a:t> </a:t>
            </a:r>
            <a:endParaRPr lang="it-IT" sz="1200" dirty="0"/>
          </a:p>
          <a:p>
            <a:pPr algn="just"/>
            <a:endParaRPr lang="it-IT" sz="1200" dirty="0"/>
          </a:p>
          <a:p>
            <a:pPr algn="just"/>
            <a:endParaRPr lang="it-IT" sz="1200" dirty="0"/>
          </a:p>
          <a:p>
            <a:pPr algn="just"/>
            <a:endParaRPr lang="it-IT" sz="1200" dirty="0" smtClean="0"/>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cap="all" dirty="0">
                <a:solidFill>
                  <a:schemeClr val="accent5"/>
                </a:solidFill>
              </a:rPr>
              <a:t>decreto-legge</a:t>
            </a:r>
            <a:r>
              <a:rPr lang="it-IT" sz="1400" i="1" dirty="0">
                <a:solidFill>
                  <a:schemeClr val="accent5"/>
                </a:solidFill>
              </a:rPr>
              <a:t> 25 giugno 2008, n. 112 </a:t>
            </a:r>
          </a:p>
        </p:txBody>
      </p:sp>
      <p:pic>
        <p:nvPicPr>
          <p:cNvPr id="12" name="Picture 2">
            <a:hlinkClick r:id="rId2" action="ppaction://hlinksldjump"/>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317504" y="6009318"/>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CasellaDiTesto 12"/>
          <p:cNvSpPr txBox="1"/>
          <p:nvPr/>
        </p:nvSpPr>
        <p:spPr>
          <a:xfrm>
            <a:off x="5037584" y="6009318"/>
            <a:ext cx="1393792" cy="646331"/>
          </a:xfrm>
          <a:prstGeom prst="rect">
            <a:avLst/>
          </a:prstGeom>
          <a:noFill/>
        </p:spPr>
        <p:txBody>
          <a:bodyPr wrap="square" rtlCol="0">
            <a:spAutoFit/>
          </a:bodyPr>
          <a:lstStyle/>
          <a:p>
            <a:r>
              <a:rPr lang="it-IT" sz="1200" dirty="0" smtClean="0">
                <a:solidFill>
                  <a:srgbClr val="002060"/>
                </a:solidFill>
              </a:rPr>
              <a:t>Torna al 100-</a:t>
            </a:r>
            <a:r>
              <a:rPr lang="it-IT" sz="1200" i="1" dirty="0" smtClean="0">
                <a:solidFill>
                  <a:srgbClr val="002060"/>
                </a:solidFill>
              </a:rPr>
              <a:t>ter, comma 2-bis </a:t>
            </a:r>
            <a:r>
              <a:rPr lang="it-IT" sz="1200" dirty="0" smtClean="0">
                <a:solidFill>
                  <a:srgbClr val="002060"/>
                </a:solidFill>
              </a:rPr>
              <a:t>del TUF</a:t>
            </a:r>
            <a:endParaRPr lang="it-IT" sz="1200" i="1" dirty="0">
              <a:solidFill>
                <a:srgbClr val="002060"/>
              </a:solidFill>
            </a:endParaRPr>
          </a:p>
        </p:txBody>
      </p:sp>
    </p:spTree>
    <p:extLst>
      <p:ext uri="{BB962C8B-B14F-4D97-AF65-F5344CB8AC3E}">
        <p14:creationId xmlns:p14="http://schemas.microsoft.com/office/powerpoint/2010/main" xmlns="" val="405041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2831544"/>
          </a:xfrm>
          <a:prstGeom prst="rect">
            <a:avLst/>
          </a:prstGeom>
          <a:noFill/>
        </p:spPr>
        <p:txBody>
          <a:bodyPr wrap="square" rtlCol="0">
            <a:spAutoFit/>
          </a:bodyPr>
          <a:lstStyle/>
          <a:p>
            <a:pPr algn="ctr"/>
            <a:r>
              <a:rPr lang="it-IT" sz="1200" b="1" i="1" dirty="0" smtClean="0"/>
              <a:t>SEZIONE III – DISPOSIZIONI COMUNI</a:t>
            </a:r>
            <a:endParaRPr lang="it-IT" sz="1200" dirty="0"/>
          </a:p>
          <a:p>
            <a:pPr algn="ctr"/>
            <a:r>
              <a:rPr lang="it-IT" sz="1200" b="1" dirty="0" smtClean="0"/>
              <a:t>Art</a:t>
            </a:r>
            <a:r>
              <a:rPr lang="it-IT" sz="1200" b="1" dirty="0"/>
              <a:t>. </a:t>
            </a:r>
            <a:r>
              <a:rPr lang="it-IT" sz="1200" b="1" i="1" dirty="0" smtClean="0"/>
              <a:t>100-ter</a:t>
            </a:r>
            <a:r>
              <a:rPr lang="it-IT" sz="1200" b="1" dirty="0" smtClean="0"/>
              <a:t> (Offerte </a:t>
            </a:r>
            <a:r>
              <a:rPr lang="it-IT" sz="1200" b="1" dirty="0"/>
              <a:t>attraverso portali per la raccolta di capitali</a:t>
            </a:r>
            <a:r>
              <a:rPr lang="it-IT" sz="1200" b="1" dirty="0" smtClean="0"/>
              <a:t>) </a:t>
            </a:r>
            <a:endParaRPr lang="it-IT" sz="1200" b="1" dirty="0"/>
          </a:p>
          <a:p>
            <a:r>
              <a:rPr lang="it-IT" sz="1200" dirty="0"/>
              <a:t> </a:t>
            </a:r>
          </a:p>
          <a:p>
            <a:pPr algn="just">
              <a:spcAft>
                <a:spcPts val="600"/>
              </a:spcAft>
            </a:pPr>
            <a:r>
              <a:rPr lang="it-IT" sz="1200" dirty="0" smtClean="0"/>
              <a:t>1</a:t>
            </a:r>
            <a:r>
              <a:rPr lang="it-IT" sz="1200" dirty="0"/>
              <a:t>. Le offerte al pubblico condotte esclusivamente attraverso uno </a:t>
            </a:r>
            <a:r>
              <a:rPr lang="it-IT" sz="1200" dirty="0" smtClean="0"/>
              <a:t>o più </a:t>
            </a:r>
            <a:r>
              <a:rPr lang="it-IT" sz="1200" dirty="0"/>
              <a:t>portali per la raccolta di capitali </a:t>
            </a:r>
            <a:r>
              <a:rPr lang="it-IT" sz="1200" dirty="0" smtClean="0"/>
              <a:t>possono avere ad oggetto soltanto </a:t>
            </a:r>
            <a:r>
              <a:rPr lang="it-IT" sz="1200" dirty="0"/>
              <a:t>la </a:t>
            </a:r>
            <a:r>
              <a:rPr lang="it-IT" sz="1200" dirty="0" smtClean="0"/>
              <a:t>sottoscrizione di strumenti finanziari emessi dalle </a:t>
            </a:r>
            <a:r>
              <a:rPr lang="it-IT" sz="1200" i="1" dirty="0" smtClean="0"/>
              <a:t>start-up</a:t>
            </a:r>
            <a:r>
              <a:rPr lang="it-IT" sz="1200" dirty="0" smtClean="0"/>
              <a:t> innovative, dalle PMI </a:t>
            </a:r>
            <a:r>
              <a:rPr lang="it-IT" sz="1200" dirty="0"/>
              <a:t>innovative, </a:t>
            </a:r>
            <a:r>
              <a:rPr lang="it-IT" sz="1200" dirty="0" smtClean="0"/>
              <a:t>dagli  </a:t>
            </a:r>
            <a:r>
              <a:rPr lang="it-IT" sz="1200" dirty="0"/>
              <a:t>organismi </a:t>
            </a:r>
            <a:r>
              <a:rPr lang="it-IT" sz="1200" dirty="0" smtClean="0"/>
              <a:t>di investimento </a:t>
            </a:r>
            <a:r>
              <a:rPr lang="it-IT" sz="1200" dirty="0"/>
              <a:t>collettivo del </a:t>
            </a:r>
            <a:r>
              <a:rPr lang="it-IT" sz="1200" dirty="0" smtClean="0"/>
              <a:t>risparmio o </a:t>
            </a:r>
            <a:r>
              <a:rPr lang="it-IT" sz="1200" dirty="0"/>
              <a:t>altre </a:t>
            </a:r>
            <a:r>
              <a:rPr lang="it-IT" sz="1200" dirty="0" smtClean="0"/>
              <a:t>società di capitali che investono prevalentemente in </a:t>
            </a:r>
            <a:r>
              <a:rPr lang="it-IT" sz="1200" i="1" dirty="0" smtClean="0"/>
              <a:t>start-up</a:t>
            </a:r>
            <a:r>
              <a:rPr lang="it-IT" sz="1200" dirty="0" smtClean="0"/>
              <a:t> innovative e in PMI innovative e </a:t>
            </a:r>
            <a:r>
              <a:rPr lang="it-IT" sz="1200" dirty="0"/>
              <a:t>devono </a:t>
            </a:r>
            <a:r>
              <a:rPr lang="it-IT" sz="1200" dirty="0" smtClean="0"/>
              <a:t>avere un corrispettivo totale inferiore a quello </a:t>
            </a:r>
            <a:r>
              <a:rPr lang="it-IT" sz="1200" dirty="0">
                <a:effectLst>
                  <a:outerShdw blurRad="38100" dist="38100" dir="2700000" algn="tl">
                    <a:srgbClr val="000000">
                      <a:alpha val="43137"/>
                    </a:srgbClr>
                  </a:outerShdw>
                </a:effectLst>
                <a:hlinkClick r:id="rId2" action="ppaction://hlinksldjump"/>
              </a:rPr>
              <a:t>determinato dalla Consob ai sensi dell'articolo 100, comma  </a:t>
            </a:r>
            <a:r>
              <a:rPr lang="it-IT" sz="1200" dirty="0" smtClean="0">
                <a:effectLst>
                  <a:outerShdw blurRad="38100" dist="38100" dir="2700000" algn="tl">
                    <a:srgbClr val="000000">
                      <a:alpha val="43137"/>
                    </a:srgbClr>
                  </a:outerShdw>
                </a:effectLst>
                <a:hlinkClick r:id="rId2" action="ppaction://hlinksldjump"/>
              </a:rPr>
              <a:t>1, lettera </a:t>
            </a:r>
            <a:r>
              <a:rPr lang="it-IT" sz="1200" dirty="0">
                <a:effectLst>
                  <a:outerShdw blurRad="38100" dist="38100" dir="2700000" algn="tl">
                    <a:srgbClr val="000000">
                      <a:alpha val="43137"/>
                    </a:srgbClr>
                  </a:outerShdw>
                </a:effectLst>
                <a:hlinkClick r:id="rId2" action="ppaction://hlinksldjump"/>
              </a:rPr>
              <a:t>c)</a:t>
            </a:r>
            <a:r>
              <a:rPr lang="it-IT" sz="1200" dirty="0">
                <a:hlinkClick r:id="rId3"/>
              </a:rPr>
              <a:t>. </a:t>
            </a:r>
            <a:endParaRPr lang="it-IT" sz="1200" dirty="0"/>
          </a:p>
          <a:p>
            <a:pPr algn="just">
              <a:spcAft>
                <a:spcPts val="600"/>
              </a:spcAft>
            </a:pPr>
            <a:r>
              <a:rPr lang="it-IT" sz="1200" dirty="0" smtClean="0"/>
              <a:t>2</a:t>
            </a:r>
            <a:r>
              <a:rPr lang="it-IT" sz="1200" dirty="0"/>
              <a:t>. La Consob determina la </a:t>
            </a:r>
            <a:r>
              <a:rPr lang="it-IT" sz="1200" dirty="0">
                <a:effectLst>
                  <a:outerShdw blurRad="38100" dist="38100" dir="2700000" algn="tl">
                    <a:srgbClr val="000000">
                      <a:alpha val="43137"/>
                    </a:srgbClr>
                  </a:outerShdw>
                </a:effectLst>
                <a:hlinkClick r:id="rId4" action="ppaction://hlinksldjump"/>
              </a:rPr>
              <a:t>disciplina applicabile </a:t>
            </a:r>
            <a:r>
              <a:rPr lang="it-IT" sz="1200" dirty="0" smtClean="0">
                <a:effectLst>
                  <a:outerShdw blurRad="38100" dist="38100" dir="2700000" algn="tl">
                    <a:srgbClr val="000000">
                      <a:alpha val="43137"/>
                    </a:srgbClr>
                  </a:outerShdw>
                </a:effectLst>
                <a:hlinkClick r:id="rId4" action="ppaction://hlinksldjump"/>
              </a:rPr>
              <a:t>alle offerte </a:t>
            </a:r>
            <a:r>
              <a:rPr lang="it-IT" sz="1200" dirty="0" smtClean="0"/>
              <a:t>di cui </a:t>
            </a:r>
            <a:r>
              <a:rPr lang="it-IT" sz="1200" dirty="0"/>
              <a:t>al comma precedente, al fine di </a:t>
            </a:r>
            <a:r>
              <a:rPr lang="it-IT" sz="1200" dirty="0">
                <a:effectLst>
                  <a:outerShdw blurRad="38100" dist="38100" dir="2700000" algn="tl">
                    <a:srgbClr val="000000">
                      <a:alpha val="43137"/>
                    </a:srgbClr>
                  </a:outerShdw>
                </a:effectLst>
                <a:hlinkClick r:id="rId4" action="ppaction://hlinksldjump"/>
              </a:rPr>
              <a:t>assicurare la </a:t>
            </a:r>
            <a:r>
              <a:rPr lang="it-IT" sz="1200" dirty="0" smtClean="0">
                <a:effectLst>
                  <a:outerShdw blurRad="38100" dist="38100" dir="2700000" algn="tl">
                    <a:srgbClr val="000000">
                      <a:alpha val="43137"/>
                    </a:srgbClr>
                  </a:outerShdw>
                </a:effectLst>
                <a:hlinkClick r:id="rId4" action="ppaction://hlinksldjump"/>
              </a:rPr>
              <a:t>sottoscrizione da parte di investitori professionali </a:t>
            </a:r>
            <a:r>
              <a:rPr lang="it-IT" sz="1200" dirty="0" smtClean="0"/>
              <a:t>o </a:t>
            </a:r>
            <a:r>
              <a:rPr lang="it-IT" sz="1200" dirty="0"/>
              <a:t>particolari </a:t>
            </a:r>
            <a:r>
              <a:rPr lang="it-IT" sz="1200" dirty="0" smtClean="0"/>
              <a:t>categorie di investitori </a:t>
            </a:r>
            <a:r>
              <a:rPr lang="it-IT" sz="1200" dirty="0"/>
              <a:t>dalla stessa individuate di </a:t>
            </a:r>
            <a:r>
              <a:rPr lang="it-IT" sz="1200" dirty="0" smtClean="0"/>
              <a:t>una  </a:t>
            </a:r>
            <a:r>
              <a:rPr lang="it-IT" sz="1200" dirty="0"/>
              <a:t>quota </a:t>
            </a:r>
            <a:r>
              <a:rPr lang="it-IT" sz="1200" dirty="0" smtClean="0"/>
              <a:t>degli strumenti finanziari </a:t>
            </a:r>
            <a:r>
              <a:rPr lang="it-IT" sz="1200" dirty="0"/>
              <a:t>offerti, quando l'offerta non sia riservata </a:t>
            </a:r>
            <a:r>
              <a:rPr lang="it-IT" sz="1200" dirty="0" smtClean="0"/>
              <a:t>esclusivamente a </a:t>
            </a:r>
            <a:r>
              <a:rPr lang="it-IT" sz="1200" dirty="0"/>
              <a:t>clienti professionali, e di </a:t>
            </a:r>
            <a:r>
              <a:rPr lang="it-IT" sz="1200" dirty="0">
                <a:effectLst>
                  <a:outerShdw blurRad="38100" dist="38100" dir="2700000" algn="tl">
                    <a:srgbClr val="000000">
                      <a:alpha val="43137"/>
                    </a:srgbClr>
                  </a:outerShdw>
                </a:effectLst>
                <a:hlinkClick r:id="rId4" action="ppaction://hlinksldjump"/>
              </a:rPr>
              <a:t>tutelare gli </a:t>
            </a:r>
            <a:r>
              <a:rPr lang="it-IT" sz="1200" dirty="0" smtClean="0">
                <a:effectLst>
                  <a:outerShdw blurRad="38100" dist="38100" dir="2700000" algn="tl">
                    <a:srgbClr val="000000">
                      <a:alpha val="43137"/>
                    </a:srgbClr>
                  </a:outerShdw>
                </a:effectLst>
                <a:hlinkClick r:id="rId4" action="ppaction://hlinksldjump"/>
              </a:rPr>
              <a:t>investitori diversi dai clienti </a:t>
            </a:r>
            <a:r>
              <a:rPr lang="it-IT" sz="1200" dirty="0">
                <a:effectLst>
                  <a:outerShdw blurRad="38100" dist="38100" dir="2700000" algn="tl">
                    <a:srgbClr val="000000">
                      <a:alpha val="43137"/>
                    </a:srgbClr>
                  </a:outerShdw>
                </a:effectLst>
                <a:hlinkClick r:id="rId4" action="ppaction://hlinksldjump"/>
              </a:rPr>
              <a:t>professionali nel caso in </a:t>
            </a:r>
            <a:r>
              <a:rPr lang="it-IT" sz="1200" dirty="0" smtClean="0">
                <a:effectLst>
                  <a:outerShdw blurRad="38100" dist="38100" dir="2700000" algn="tl">
                    <a:srgbClr val="000000">
                      <a:alpha val="43137"/>
                    </a:srgbClr>
                  </a:outerShdw>
                </a:effectLst>
                <a:hlinkClick r:id="rId4" action="ppaction://hlinksldjump"/>
              </a:rPr>
              <a:t>cui i soci di controllo della </a:t>
            </a:r>
            <a:r>
              <a:rPr lang="it-IT" sz="1200" i="1" dirty="0" smtClean="0">
                <a:effectLst>
                  <a:outerShdw blurRad="38100" dist="38100" dir="2700000" algn="tl">
                    <a:srgbClr val="000000">
                      <a:alpha val="43137"/>
                    </a:srgbClr>
                  </a:outerShdw>
                </a:effectLst>
                <a:hlinkClick r:id="rId4" action="ppaction://hlinksldjump"/>
              </a:rPr>
              <a:t>start-up</a:t>
            </a:r>
            <a:r>
              <a:rPr lang="it-IT" sz="1200" dirty="0" smtClean="0">
                <a:effectLst>
                  <a:outerShdw blurRad="38100" dist="38100" dir="2700000" algn="tl">
                    <a:srgbClr val="000000">
                      <a:alpha val="43137"/>
                    </a:srgbClr>
                  </a:outerShdw>
                </a:effectLst>
                <a:hlinkClick r:id="rId4" action="ppaction://hlinksldjump"/>
              </a:rPr>
              <a:t> </a:t>
            </a:r>
            <a:r>
              <a:rPr lang="it-IT" sz="1200" dirty="0">
                <a:effectLst>
                  <a:outerShdw blurRad="38100" dist="38100" dir="2700000" algn="tl">
                    <a:srgbClr val="000000">
                      <a:alpha val="43137"/>
                    </a:srgbClr>
                  </a:outerShdw>
                </a:effectLst>
                <a:hlinkClick r:id="rId4" action="ppaction://hlinksldjump"/>
              </a:rPr>
              <a:t>innovativa </a:t>
            </a:r>
            <a:r>
              <a:rPr lang="it-IT" sz="1200" dirty="0" smtClean="0">
                <a:effectLst>
                  <a:outerShdw blurRad="38100" dist="38100" dir="2700000" algn="tl">
                    <a:srgbClr val="000000">
                      <a:alpha val="43137"/>
                    </a:srgbClr>
                  </a:outerShdw>
                </a:effectLst>
                <a:hlinkClick r:id="rId4" action="ppaction://hlinksldjump"/>
              </a:rPr>
              <a:t>o </a:t>
            </a:r>
            <a:r>
              <a:rPr lang="it-IT" sz="1200" dirty="0">
                <a:effectLst>
                  <a:outerShdw blurRad="38100" dist="38100" dir="2700000" algn="tl">
                    <a:srgbClr val="000000">
                      <a:alpha val="43137"/>
                    </a:srgbClr>
                  </a:outerShdw>
                </a:effectLst>
                <a:hlinkClick r:id="rId4" action="ppaction://hlinksldjump"/>
              </a:rPr>
              <a:t>della  PMI </a:t>
            </a:r>
            <a:r>
              <a:rPr lang="it-IT" sz="1200" dirty="0" smtClean="0">
                <a:effectLst>
                  <a:outerShdw blurRad="38100" dist="38100" dir="2700000" algn="tl">
                    <a:srgbClr val="000000">
                      <a:alpha val="43137"/>
                    </a:srgbClr>
                  </a:outerShdw>
                </a:effectLst>
                <a:hlinkClick r:id="rId4" action="ppaction://hlinksldjump"/>
              </a:rPr>
              <a:t>innovativa </a:t>
            </a:r>
            <a:r>
              <a:rPr lang="it-IT" sz="1200" dirty="0">
                <a:effectLst>
                  <a:outerShdw blurRad="38100" dist="38100" dir="2700000" algn="tl">
                    <a:srgbClr val="000000">
                      <a:alpha val="43137"/>
                    </a:srgbClr>
                  </a:outerShdw>
                </a:effectLst>
                <a:hlinkClick r:id="rId4" action="ppaction://hlinksldjump"/>
              </a:rPr>
              <a:t>cedano </a:t>
            </a:r>
            <a:r>
              <a:rPr lang="it-IT" sz="1200" dirty="0" smtClean="0">
                <a:effectLst>
                  <a:outerShdw blurRad="38100" dist="38100" dir="2700000" algn="tl">
                    <a:srgbClr val="000000">
                      <a:alpha val="43137"/>
                    </a:srgbClr>
                  </a:outerShdw>
                </a:effectLst>
                <a:hlinkClick r:id="rId4" action="ppaction://hlinksldjump"/>
              </a:rPr>
              <a:t>le proprie partecipazioni </a:t>
            </a:r>
            <a:r>
              <a:rPr lang="it-IT" sz="1200" dirty="0">
                <a:effectLst>
                  <a:outerShdw blurRad="38100" dist="38100" dir="2700000" algn="tl">
                    <a:srgbClr val="000000">
                      <a:alpha val="43137"/>
                    </a:srgbClr>
                  </a:outerShdw>
                </a:effectLst>
                <a:hlinkClick r:id="rId4" action="ppaction://hlinksldjump"/>
              </a:rPr>
              <a:t>a terzi successivamente all'offerta</a:t>
            </a:r>
            <a:r>
              <a:rPr lang="it-IT" sz="1200" dirty="0"/>
              <a:t>. </a:t>
            </a:r>
          </a:p>
          <a:p>
            <a:pPr algn="just"/>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 TUF</a:t>
            </a:r>
            <a:endParaRPr lang="it-IT" sz="1400" i="1" dirty="0">
              <a:solidFill>
                <a:schemeClr val="accent5"/>
              </a:solidFill>
            </a:endParaRPr>
          </a:p>
        </p:txBody>
      </p:sp>
    </p:spTree>
    <p:extLst>
      <p:ext uri="{BB962C8B-B14F-4D97-AF65-F5344CB8AC3E}">
        <p14:creationId xmlns:p14="http://schemas.microsoft.com/office/powerpoint/2010/main" xmlns="" val="4183096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764704"/>
            <a:ext cx="8136904" cy="6001643"/>
          </a:xfrm>
          <a:prstGeom prst="rect">
            <a:avLst/>
          </a:prstGeom>
          <a:noFill/>
        </p:spPr>
        <p:txBody>
          <a:bodyPr wrap="square" rtlCol="0">
            <a:spAutoFit/>
          </a:bodyPr>
          <a:lstStyle/>
          <a:p>
            <a:pPr algn="ctr"/>
            <a:r>
              <a:rPr lang="it-IT" sz="1200" b="1" i="1" dirty="0" smtClean="0"/>
              <a:t>SEZIONE III – DISPOSIZIONI COMUNI</a:t>
            </a:r>
            <a:endParaRPr lang="it-IT" sz="1200" dirty="0"/>
          </a:p>
          <a:p>
            <a:pPr algn="ctr"/>
            <a:r>
              <a:rPr lang="it-IT" sz="1200" b="1" dirty="0" smtClean="0"/>
              <a:t>Art</a:t>
            </a:r>
            <a:r>
              <a:rPr lang="it-IT" sz="1200" b="1" dirty="0"/>
              <a:t>. </a:t>
            </a:r>
            <a:r>
              <a:rPr lang="it-IT" sz="1200" b="1" i="1" dirty="0" smtClean="0"/>
              <a:t>100-ter</a:t>
            </a:r>
            <a:r>
              <a:rPr lang="it-IT" sz="1200" b="1" dirty="0" smtClean="0"/>
              <a:t> (Offerte </a:t>
            </a:r>
            <a:r>
              <a:rPr lang="it-IT" sz="1200" b="1" dirty="0"/>
              <a:t>attraverso portali per la raccolta di capitali</a:t>
            </a:r>
            <a:r>
              <a:rPr lang="it-IT" sz="1200" b="1" dirty="0" smtClean="0"/>
              <a:t>) </a:t>
            </a:r>
            <a:endParaRPr lang="it-IT" sz="1200" b="1" dirty="0"/>
          </a:p>
          <a:p>
            <a:r>
              <a:rPr lang="it-IT" sz="1200" dirty="0"/>
              <a:t> </a:t>
            </a:r>
          </a:p>
          <a:p>
            <a:pPr algn="just"/>
            <a:r>
              <a:rPr lang="it-IT" sz="1200" i="1" dirty="0" smtClean="0"/>
              <a:t>2-bis</a:t>
            </a:r>
            <a:r>
              <a:rPr lang="it-IT" sz="1200" dirty="0"/>
              <a:t>. In alternativa </a:t>
            </a:r>
            <a:r>
              <a:rPr lang="it-IT" sz="1200" dirty="0" smtClean="0"/>
              <a:t>a quanto stabilito dall'</a:t>
            </a:r>
            <a:r>
              <a:rPr lang="it-IT" sz="1200" dirty="0" smtClean="0">
                <a:effectLst>
                  <a:outerShdw blurRad="38100" dist="38100" dir="2700000" algn="tl">
                    <a:srgbClr val="000000">
                      <a:alpha val="43137"/>
                    </a:srgbClr>
                  </a:outerShdw>
                </a:effectLst>
                <a:hlinkClick r:id="rId2" action="ppaction://hlinksldjump"/>
              </a:rPr>
              <a:t>articolo 2470, secondo comma, del </a:t>
            </a:r>
            <a:r>
              <a:rPr lang="it-IT" sz="1200" dirty="0">
                <a:effectLst>
                  <a:outerShdw blurRad="38100" dist="38100" dir="2700000" algn="tl">
                    <a:srgbClr val="000000">
                      <a:alpha val="43137"/>
                    </a:srgbClr>
                  </a:outerShdw>
                </a:effectLst>
                <a:hlinkClick r:id="rId2" action="ppaction://hlinksldjump"/>
              </a:rPr>
              <a:t>codice civile </a:t>
            </a:r>
            <a:r>
              <a:rPr lang="it-IT" sz="1200" dirty="0"/>
              <a:t>e </a:t>
            </a:r>
            <a:r>
              <a:rPr lang="it-IT" sz="1200" dirty="0">
                <a:effectLst>
                  <a:outerShdw blurRad="38100" dist="38100" dir="2700000" algn="tl">
                    <a:srgbClr val="000000">
                      <a:alpha val="43137"/>
                    </a:srgbClr>
                  </a:outerShdw>
                </a:effectLst>
                <a:hlinkClick r:id="rId3" action="ppaction://hlinksldjump"/>
              </a:rPr>
              <a:t>dall'articolo </a:t>
            </a:r>
            <a:r>
              <a:rPr lang="it-IT" sz="1200" dirty="0" smtClean="0">
                <a:effectLst>
                  <a:outerShdw blurRad="38100" dist="38100" dir="2700000" algn="tl">
                    <a:srgbClr val="000000">
                      <a:alpha val="43137"/>
                    </a:srgbClr>
                  </a:outerShdw>
                </a:effectLst>
                <a:hlinkClick r:id="rId3" action="ppaction://hlinksldjump"/>
              </a:rPr>
              <a:t>36, comma </a:t>
            </a:r>
            <a:r>
              <a:rPr lang="it-IT" sz="1200" i="1" dirty="0">
                <a:effectLst>
                  <a:outerShdw blurRad="38100" dist="38100" dir="2700000" algn="tl">
                    <a:srgbClr val="000000">
                      <a:alpha val="43137"/>
                    </a:srgbClr>
                  </a:outerShdw>
                </a:effectLst>
                <a:hlinkClick r:id="rId3" action="ppaction://hlinksldjump"/>
              </a:rPr>
              <a:t>1-bis</a:t>
            </a:r>
            <a:r>
              <a:rPr lang="it-IT" sz="1200" dirty="0">
                <a:effectLst>
                  <a:outerShdw blurRad="38100" dist="38100" dir="2700000" algn="tl">
                    <a:srgbClr val="000000">
                      <a:alpha val="43137"/>
                    </a:srgbClr>
                  </a:outerShdw>
                </a:effectLst>
                <a:hlinkClick r:id="rId3" action="ppaction://hlinksldjump"/>
              </a:rPr>
              <a:t>, </a:t>
            </a:r>
            <a:r>
              <a:rPr lang="it-IT" sz="1200" dirty="0" smtClean="0">
                <a:effectLst>
                  <a:outerShdw blurRad="38100" dist="38100" dir="2700000" algn="tl">
                    <a:srgbClr val="000000">
                      <a:alpha val="43137"/>
                    </a:srgbClr>
                  </a:outerShdw>
                </a:effectLst>
                <a:hlinkClick r:id="rId3" action="ppaction://hlinksldjump"/>
              </a:rPr>
              <a:t>del decreto-legge </a:t>
            </a:r>
            <a:r>
              <a:rPr lang="it-IT" sz="1200" dirty="0">
                <a:effectLst>
                  <a:outerShdw blurRad="38100" dist="38100" dir="2700000" algn="tl">
                    <a:srgbClr val="000000">
                      <a:alpha val="43137"/>
                    </a:srgbClr>
                  </a:outerShdw>
                </a:effectLst>
                <a:hlinkClick r:id="rId3" action="ppaction://hlinksldjump"/>
              </a:rPr>
              <a:t>25 giugno 2008, n. 112</a:t>
            </a:r>
            <a:r>
              <a:rPr lang="it-IT" sz="1200" dirty="0"/>
              <a:t>, convertito, con </a:t>
            </a:r>
            <a:r>
              <a:rPr lang="it-IT" sz="1200" dirty="0" smtClean="0"/>
              <a:t>modificazioni, dalla </a:t>
            </a:r>
            <a:r>
              <a:rPr lang="it-IT" sz="1200" dirty="0"/>
              <a:t>legge 6 agosto 2008, n. 133, e successive </a:t>
            </a:r>
            <a:r>
              <a:rPr lang="it-IT" sz="1200" dirty="0" smtClean="0"/>
              <a:t>modificazioni, per la sottoscrizione </a:t>
            </a:r>
            <a:r>
              <a:rPr lang="it-IT" sz="1200" dirty="0"/>
              <a:t>o l'acquisto e per la successiva alienazione di </a:t>
            </a:r>
            <a:r>
              <a:rPr lang="it-IT" sz="1200" dirty="0" smtClean="0"/>
              <a:t>quote rappresentative  </a:t>
            </a:r>
            <a:r>
              <a:rPr lang="it-IT" sz="1200" dirty="0"/>
              <a:t>del  capitale </a:t>
            </a:r>
            <a:r>
              <a:rPr lang="it-IT" sz="1200" dirty="0" smtClean="0"/>
              <a:t>di </a:t>
            </a:r>
            <a:r>
              <a:rPr lang="it-IT" sz="1200" i="1" dirty="0" smtClean="0"/>
              <a:t>start-up</a:t>
            </a:r>
            <a:r>
              <a:rPr lang="it-IT" sz="1200" dirty="0" smtClean="0"/>
              <a:t> innovative e di PMI innovative costituite in forma di società a  responsabilità limitata</a:t>
            </a:r>
            <a:r>
              <a:rPr lang="it-IT" sz="1200" dirty="0"/>
              <a:t>: </a:t>
            </a:r>
          </a:p>
          <a:p>
            <a:pPr algn="just"/>
            <a:r>
              <a:rPr lang="it-IT" sz="1200" dirty="0"/>
              <a:t>    a) la sottoscrizione o l'acquisto possono essere </a:t>
            </a:r>
            <a:r>
              <a:rPr lang="it-IT" sz="1200" dirty="0" smtClean="0"/>
              <a:t>effettuati per il </a:t>
            </a:r>
            <a:r>
              <a:rPr lang="it-IT" sz="1200" dirty="0"/>
              <a:t>tramite di intermediari abilitati alla </a:t>
            </a:r>
            <a:r>
              <a:rPr lang="it-IT" sz="1200" dirty="0" smtClean="0"/>
              <a:t>resa di  </a:t>
            </a:r>
            <a:r>
              <a:rPr lang="it-IT" sz="1200" dirty="0"/>
              <a:t>uno </a:t>
            </a:r>
            <a:r>
              <a:rPr lang="it-IT" sz="1200" dirty="0" smtClean="0"/>
              <a:t>o più dei servizi </a:t>
            </a:r>
            <a:r>
              <a:rPr lang="it-IT" sz="1200" dirty="0"/>
              <a:t>di investimento previsti dall'articolo 1, </a:t>
            </a:r>
            <a:r>
              <a:rPr lang="it-IT" sz="1200" dirty="0" smtClean="0"/>
              <a:t>comma </a:t>
            </a:r>
            <a:r>
              <a:rPr lang="it-IT" sz="1200" dirty="0"/>
              <a:t>5, </a:t>
            </a:r>
            <a:r>
              <a:rPr lang="it-IT" sz="1200" dirty="0" smtClean="0"/>
              <a:t>lettere a</a:t>
            </a:r>
            <a:r>
              <a:rPr lang="it-IT" sz="1200" dirty="0"/>
              <a:t>), b) ed e); gli intermediari abilitati effettuano la </a:t>
            </a:r>
            <a:r>
              <a:rPr lang="it-IT" sz="1200" dirty="0" smtClean="0"/>
              <a:t>sottoscrizione o l'acquisto delle quote in nome proprio e per conto dei sottoscrittori </a:t>
            </a:r>
            <a:r>
              <a:rPr lang="it-IT" sz="1200" dirty="0"/>
              <a:t>o degli acquirenti  che  abbiano  aderito  </a:t>
            </a:r>
            <a:r>
              <a:rPr lang="it-IT" sz="1200" dirty="0" smtClean="0"/>
              <a:t>all'offerta tramite </a:t>
            </a:r>
            <a:r>
              <a:rPr lang="it-IT" sz="1200" dirty="0"/>
              <a:t>portale; </a:t>
            </a:r>
          </a:p>
          <a:p>
            <a:pPr algn="just"/>
            <a:r>
              <a:rPr lang="it-IT" sz="1200" dirty="0"/>
              <a:t>    b) entro i trenta giorni successivi </a:t>
            </a:r>
            <a:r>
              <a:rPr lang="it-IT" sz="1200" dirty="0" smtClean="0"/>
              <a:t>alla chiusura dell'offerta, gli </a:t>
            </a:r>
            <a:r>
              <a:rPr lang="it-IT" sz="1200" dirty="0"/>
              <a:t>intermediari abilitati comunicano al registro  delle </a:t>
            </a:r>
            <a:r>
              <a:rPr lang="it-IT" sz="1200" dirty="0" smtClean="0"/>
              <a:t>imprese la loro titolarità </a:t>
            </a:r>
            <a:r>
              <a:rPr lang="it-IT" sz="1200" dirty="0"/>
              <a:t>di soci per conto di terzi, sopportando </a:t>
            </a:r>
            <a:r>
              <a:rPr lang="it-IT" sz="1200" dirty="0" smtClean="0"/>
              <a:t>il relativo costo</a:t>
            </a:r>
            <a:r>
              <a:rPr lang="it-IT" sz="1200" dirty="0"/>
              <a:t>; a tale </a:t>
            </a:r>
            <a:r>
              <a:rPr lang="it-IT" sz="1200" dirty="0" smtClean="0"/>
              <a:t>fine, le </a:t>
            </a:r>
            <a:r>
              <a:rPr lang="it-IT" sz="1200" dirty="0"/>
              <a:t>condizioni di adesione pubblicate nel  </a:t>
            </a:r>
            <a:r>
              <a:rPr lang="it-IT" sz="1200" dirty="0" smtClean="0"/>
              <a:t>portale devono </a:t>
            </a:r>
            <a:r>
              <a:rPr lang="it-IT" sz="1200" dirty="0"/>
              <a:t>espressamente prevedere che l'adesione all'offerta, in caso </a:t>
            </a:r>
            <a:r>
              <a:rPr lang="it-IT" sz="1200" dirty="0" smtClean="0"/>
              <a:t>di buon </a:t>
            </a:r>
            <a:r>
              <a:rPr lang="it-IT" sz="1200" dirty="0"/>
              <a:t>fine della stessa e qualora l'investitore </a:t>
            </a:r>
            <a:r>
              <a:rPr lang="it-IT" sz="1200" dirty="0" smtClean="0"/>
              <a:t>decida di avvalersi del  </a:t>
            </a:r>
            <a:r>
              <a:rPr lang="it-IT" sz="1200" dirty="0"/>
              <a:t>regime  alternativo  di  cui  al  presente  comma,  comporti </a:t>
            </a:r>
            <a:r>
              <a:rPr lang="it-IT" sz="1200" dirty="0" smtClean="0"/>
              <a:t>il contestuale e </a:t>
            </a:r>
            <a:r>
              <a:rPr lang="it-IT" sz="1200" dirty="0"/>
              <a:t>obbligatorio conferimento di mandato agli </a:t>
            </a:r>
            <a:r>
              <a:rPr lang="it-IT" sz="1200" dirty="0" smtClean="0"/>
              <a:t>intermediari incaricati affinché </a:t>
            </a:r>
            <a:r>
              <a:rPr lang="it-IT" sz="1200" dirty="0"/>
              <a:t>i medesimi: </a:t>
            </a:r>
          </a:p>
          <a:p>
            <a:pPr algn="just"/>
            <a:r>
              <a:rPr lang="it-IT" sz="1200" dirty="0"/>
              <a:t>      1) effettuino l'intestazione delle quote in nome proprio e </a:t>
            </a:r>
            <a:r>
              <a:rPr lang="it-IT" sz="1200" dirty="0" smtClean="0"/>
              <a:t>per conto dei sottoscrittori o degli acquirenti</a:t>
            </a:r>
            <a:r>
              <a:rPr lang="it-IT" sz="1200" dirty="0"/>
              <a:t>,  tenendo </a:t>
            </a:r>
            <a:r>
              <a:rPr lang="it-IT" sz="1200" dirty="0" smtClean="0"/>
              <a:t>adeguata evidenza dell'identità </a:t>
            </a:r>
            <a:r>
              <a:rPr lang="it-IT" sz="1200" dirty="0"/>
              <a:t>degli stessi e delle quote possedute; </a:t>
            </a:r>
            <a:endParaRPr lang="it-IT" sz="1200" dirty="0" smtClean="0"/>
          </a:p>
          <a:p>
            <a:pPr algn="just"/>
            <a:r>
              <a:rPr lang="it-IT" sz="1200" dirty="0" smtClean="0"/>
              <a:t>      2) rilascino, a richiesta del sottoscrittore o dell'acquirente, un </a:t>
            </a:r>
            <a:r>
              <a:rPr lang="it-IT" sz="1200" dirty="0"/>
              <a:t>attestato di conferma comprovante </a:t>
            </a:r>
            <a:r>
              <a:rPr lang="it-IT" sz="1200" dirty="0" smtClean="0"/>
              <a:t>la titolarità </a:t>
            </a:r>
            <a:r>
              <a:rPr lang="it-IT" sz="1200" dirty="0"/>
              <a:t>delle quote; </a:t>
            </a:r>
            <a:r>
              <a:rPr lang="it-IT" sz="1200" dirty="0" smtClean="0"/>
              <a:t>tale attestato </a:t>
            </a:r>
            <a:r>
              <a:rPr lang="it-IT" sz="1200" dirty="0"/>
              <a:t>di conferma ha natura di puro titolo di </a:t>
            </a:r>
            <a:r>
              <a:rPr lang="it-IT" sz="1200" dirty="0" smtClean="0"/>
              <a:t>legittimazione per l'esercizio </a:t>
            </a:r>
            <a:r>
              <a:rPr lang="it-IT" sz="1200" dirty="0"/>
              <a:t>dei  diritti </a:t>
            </a:r>
            <a:r>
              <a:rPr lang="it-IT" sz="1200" dirty="0" smtClean="0"/>
              <a:t>sociali</a:t>
            </a:r>
            <a:r>
              <a:rPr lang="it-IT" sz="1200" dirty="0"/>
              <a:t>, </a:t>
            </a:r>
            <a:r>
              <a:rPr lang="it-IT" sz="1200" dirty="0" smtClean="0"/>
              <a:t>è nominativamente riferito al sottoscrittore </a:t>
            </a:r>
            <a:r>
              <a:rPr lang="it-IT" sz="1200" dirty="0"/>
              <a:t>o all'acquirente, non </a:t>
            </a:r>
            <a:r>
              <a:rPr lang="it-IT" sz="1200" dirty="0" smtClean="0"/>
              <a:t>è </a:t>
            </a:r>
            <a:r>
              <a:rPr lang="it-IT" sz="1200" dirty="0"/>
              <a:t>trasferibile, neppure in </a:t>
            </a:r>
            <a:r>
              <a:rPr lang="it-IT" sz="1200" dirty="0" smtClean="0"/>
              <a:t>via temporanea </a:t>
            </a:r>
            <a:r>
              <a:rPr lang="it-IT" sz="1200" dirty="0"/>
              <a:t>ne' a qualsiasi titolo, a terzi e </a:t>
            </a:r>
            <a:r>
              <a:rPr lang="it-IT" sz="1200" dirty="0" smtClean="0"/>
              <a:t>non </a:t>
            </a:r>
            <a:r>
              <a:rPr lang="it-IT" sz="1200" dirty="0"/>
              <a:t>costituisce </a:t>
            </a:r>
            <a:r>
              <a:rPr lang="it-IT" sz="1200" dirty="0" smtClean="0"/>
              <a:t>valido strumento </a:t>
            </a:r>
            <a:r>
              <a:rPr lang="it-IT" sz="1200" dirty="0"/>
              <a:t>per il trasferimento della </a:t>
            </a:r>
            <a:r>
              <a:rPr lang="it-IT" sz="1200" dirty="0" smtClean="0"/>
              <a:t>proprietà </a:t>
            </a:r>
            <a:r>
              <a:rPr lang="it-IT" sz="1200" dirty="0"/>
              <a:t>delle quote; </a:t>
            </a:r>
          </a:p>
          <a:p>
            <a:pPr algn="just"/>
            <a:r>
              <a:rPr lang="it-IT" sz="1200" dirty="0"/>
              <a:t>      3) consentano </a:t>
            </a:r>
            <a:r>
              <a:rPr lang="it-IT" sz="1200" dirty="0" smtClean="0"/>
              <a:t>ai  </a:t>
            </a:r>
            <a:r>
              <a:rPr lang="it-IT" sz="1200" dirty="0"/>
              <a:t>sottoscrittori </a:t>
            </a:r>
            <a:r>
              <a:rPr lang="it-IT" sz="1200" dirty="0" smtClean="0"/>
              <a:t>e agli acquirenti che ne facciano </a:t>
            </a:r>
            <a:r>
              <a:rPr lang="it-IT" sz="1200" dirty="0"/>
              <a:t>richiesta di alienare le quote secondo quanto previsto  </a:t>
            </a:r>
            <a:r>
              <a:rPr lang="it-IT" sz="1200" dirty="0" smtClean="0"/>
              <a:t>alla lettera </a:t>
            </a:r>
            <a:r>
              <a:rPr lang="it-IT" sz="1200" dirty="0"/>
              <a:t>c) del presente comma; </a:t>
            </a:r>
          </a:p>
          <a:p>
            <a:pPr algn="just"/>
            <a:r>
              <a:rPr lang="it-IT" sz="1200" dirty="0"/>
              <a:t>      4) accordino ai sottoscrittori e agli acquirenti la </a:t>
            </a:r>
            <a:r>
              <a:rPr lang="it-IT" sz="1200" dirty="0" smtClean="0"/>
              <a:t>facoltà di richiedere</a:t>
            </a:r>
            <a:r>
              <a:rPr lang="it-IT" sz="1200" dirty="0"/>
              <a:t>, in ogni momento, l'intestazione </a:t>
            </a:r>
            <a:r>
              <a:rPr lang="it-IT" sz="1200" dirty="0" smtClean="0"/>
              <a:t>diretta </a:t>
            </a:r>
            <a:r>
              <a:rPr lang="it-IT" sz="1200" dirty="0"/>
              <a:t>a se stessi </a:t>
            </a:r>
            <a:r>
              <a:rPr lang="it-IT" sz="1200" dirty="0" smtClean="0"/>
              <a:t>delle quote </a:t>
            </a:r>
            <a:r>
              <a:rPr lang="it-IT" sz="1200" dirty="0"/>
              <a:t>di loro pertinenza; </a:t>
            </a:r>
          </a:p>
          <a:p>
            <a:pPr algn="just"/>
            <a:r>
              <a:rPr lang="it-IT" sz="1200" dirty="0"/>
              <a:t>    c) </a:t>
            </a:r>
            <a:r>
              <a:rPr lang="it-IT" sz="1200" dirty="0" smtClean="0"/>
              <a:t>la successiva alienazione delle quote da parte di un sottoscrittore </a:t>
            </a:r>
            <a:r>
              <a:rPr lang="it-IT" sz="1200" dirty="0"/>
              <a:t>o acquirente, ai sensi della lettera </a:t>
            </a:r>
            <a:r>
              <a:rPr lang="it-IT" sz="1200" dirty="0" smtClean="0"/>
              <a:t>b</a:t>
            </a:r>
            <a:r>
              <a:rPr lang="it-IT" sz="1200" dirty="0"/>
              <a:t>),  numero </a:t>
            </a:r>
            <a:r>
              <a:rPr lang="it-IT" sz="1200" dirty="0" smtClean="0"/>
              <a:t>3), avviene </a:t>
            </a:r>
            <a:r>
              <a:rPr lang="it-IT" sz="1200" dirty="0"/>
              <a:t>mediante semplice annotazione del trasferimento nei </a:t>
            </a:r>
            <a:r>
              <a:rPr lang="it-IT" sz="1200" dirty="0" smtClean="0"/>
              <a:t>registri tenuti </a:t>
            </a:r>
            <a:r>
              <a:rPr lang="it-IT" sz="1200" dirty="0"/>
              <a:t>dall'intermediario; la scritturazione e il </a:t>
            </a:r>
            <a:r>
              <a:rPr lang="it-IT" sz="1200" dirty="0" smtClean="0"/>
              <a:t>trasferimento non comportano </a:t>
            </a:r>
            <a:r>
              <a:rPr lang="it-IT" sz="1200" dirty="0"/>
              <a:t>costi o oneri ne' per l'acquirente ne' per l'alienante; </a:t>
            </a:r>
            <a:r>
              <a:rPr lang="it-IT" sz="1200" dirty="0" smtClean="0"/>
              <a:t>la successiva certificazione effettuata dall'intermediario, ai fini dell'esercizio </a:t>
            </a:r>
            <a:r>
              <a:rPr lang="it-IT" sz="1200" dirty="0"/>
              <a:t>dei </a:t>
            </a:r>
            <a:r>
              <a:rPr lang="it-IT" sz="1200" dirty="0" smtClean="0"/>
              <a:t>diritti sociali</a:t>
            </a:r>
            <a:r>
              <a:rPr lang="it-IT" sz="1200" dirty="0"/>
              <a:t>, </a:t>
            </a:r>
            <a:r>
              <a:rPr lang="it-IT" sz="1200" dirty="0" smtClean="0"/>
              <a:t>sostituisce ed  esaurisce le formalità </a:t>
            </a:r>
            <a:r>
              <a:rPr lang="it-IT" sz="1200" dirty="0"/>
              <a:t>di </a:t>
            </a:r>
            <a:r>
              <a:rPr lang="it-IT" sz="1200" dirty="0" smtClean="0"/>
              <a:t>cui all'articolo 2470</a:t>
            </a:r>
            <a:r>
              <a:rPr lang="it-IT" sz="1200" dirty="0"/>
              <a:t>, </a:t>
            </a:r>
            <a:r>
              <a:rPr lang="it-IT" sz="1200" dirty="0" smtClean="0"/>
              <a:t>secondo comma</a:t>
            </a:r>
            <a:r>
              <a:rPr lang="it-IT" sz="1200" dirty="0"/>
              <a:t>, </a:t>
            </a:r>
            <a:r>
              <a:rPr lang="it-IT" sz="1200" dirty="0" smtClean="0"/>
              <a:t>del codice civile</a:t>
            </a:r>
            <a:r>
              <a:rPr lang="it-IT" sz="1200" dirty="0"/>
              <a:t>. </a:t>
            </a:r>
          </a:p>
          <a:p>
            <a:r>
              <a:rPr lang="it-IT" sz="1200" b="1" i="1" dirty="0"/>
              <a:t>  </a:t>
            </a:r>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 TUF</a:t>
            </a:r>
            <a:endParaRPr lang="it-IT" sz="1400" i="1" dirty="0">
              <a:solidFill>
                <a:schemeClr val="accent5"/>
              </a:solidFill>
            </a:endParaRPr>
          </a:p>
        </p:txBody>
      </p:sp>
    </p:spTree>
    <p:extLst>
      <p:ext uri="{BB962C8B-B14F-4D97-AF65-F5344CB8AC3E}">
        <p14:creationId xmlns:p14="http://schemas.microsoft.com/office/powerpoint/2010/main" xmlns="" val="289612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908720"/>
            <a:ext cx="8136904" cy="4493538"/>
          </a:xfrm>
          <a:prstGeom prst="rect">
            <a:avLst/>
          </a:prstGeom>
          <a:noFill/>
        </p:spPr>
        <p:txBody>
          <a:bodyPr wrap="square" rtlCol="0">
            <a:spAutoFit/>
          </a:bodyPr>
          <a:lstStyle/>
          <a:p>
            <a:pPr algn="ctr"/>
            <a:r>
              <a:rPr lang="it-IT" sz="1200" b="1" i="1" dirty="0" smtClean="0"/>
              <a:t>SEZIONE III – DISPOSIZIONI COMUNI</a:t>
            </a:r>
            <a:endParaRPr lang="it-IT" sz="1200" dirty="0"/>
          </a:p>
          <a:p>
            <a:pPr algn="ctr"/>
            <a:r>
              <a:rPr lang="it-IT" sz="1200" b="1" dirty="0" smtClean="0"/>
              <a:t>Art</a:t>
            </a:r>
            <a:r>
              <a:rPr lang="it-IT" sz="1200" b="1" dirty="0"/>
              <a:t>. </a:t>
            </a:r>
            <a:r>
              <a:rPr lang="it-IT" sz="1200" b="1" i="1" dirty="0" smtClean="0"/>
              <a:t>100-ter</a:t>
            </a:r>
            <a:r>
              <a:rPr lang="it-IT" sz="1200" b="1" dirty="0" smtClean="0"/>
              <a:t> (Offerte </a:t>
            </a:r>
            <a:r>
              <a:rPr lang="it-IT" sz="1200" b="1" dirty="0"/>
              <a:t>attraverso portali per la raccolta di capitali</a:t>
            </a:r>
            <a:r>
              <a:rPr lang="it-IT" sz="1200" b="1" dirty="0" smtClean="0"/>
              <a:t>) </a:t>
            </a:r>
            <a:endParaRPr lang="it-IT" sz="1200" b="1" dirty="0"/>
          </a:p>
          <a:p>
            <a:r>
              <a:rPr lang="it-IT" sz="1200" dirty="0"/>
              <a:t> </a:t>
            </a:r>
          </a:p>
          <a:p>
            <a:pPr algn="just">
              <a:spcAft>
                <a:spcPts val="600"/>
              </a:spcAft>
            </a:pPr>
            <a:r>
              <a:rPr lang="it-IT" sz="1200" i="1" dirty="0" smtClean="0"/>
              <a:t>2-ter</a:t>
            </a:r>
            <a:r>
              <a:rPr lang="it-IT" sz="1200" dirty="0"/>
              <a:t>. Il regime alternativo di trasferimento delle quote di cui </a:t>
            </a:r>
            <a:r>
              <a:rPr lang="it-IT" sz="1200" dirty="0" smtClean="0"/>
              <a:t>al comma </a:t>
            </a:r>
            <a:r>
              <a:rPr lang="it-IT" sz="1200" i="1" dirty="0"/>
              <a:t>2-bis</a:t>
            </a:r>
            <a:r>
              <a:rPr lang="it-IT" sz="1200" dirty="0"/>
              <a:t> deve essere chiaramente </a:t>
            </a:r>
            <a:r>
              <a:rPr lang="it-IT" sz="1200" dirty="0" smtClean="0"/>
              <a:t>indicato nel  </a:t>
            </a:r>
            <a:r>
              <a:rPr lang="it-IT" sz="1200" dirty="0"/>
              <a:t>portale, </a:t>
            </a:r>
            <a:r>
              <a:rPr lang="it-IT" sz="1200" dirty="0" smtClean="0"/>
              <a:t>ove è altresì prevista </a:t>
            </a:r>
            <a:r>
              <a:rPr lang="it-IT" sz="1200" dirty="0"/>
              <a:t>apposita </a:t>
            </a:r>
            <a:r>
              <a:rPr lang="it-IT" sz="1200" dirty="0" smtClean="0"/>
              <a:t>casella  </a:t>
            </a:r>
            <a:r>
              <a:rPr lang="it-IT" sz="1200" dirty="0"/>
              <a:t>o </a:t>
            </a:r>
            <a:r>
              <a:rPr lang="it-IT" sz="1200" dirty="0" smtClean="0"/>
              <a:t>altra idonea modalità per esercitare </a:t>
            </a:r>
            <a:r>
              <a:rPr lang="it-IT" sz="1200" dirty="0"/>
              <a:t>l'opzione ovvero indicare </a:t>
            </a:r>
            <a:r>
              <a:rPr lang="it-IT" sz="1200" dirty="0" smtClean="0"/>
              <a:t>l'intenzione  </a:t>
            </a:r>
            <a:r>
              <a:rPr lang="it-IT" sz="1200" dirty="0"/>
              <a:t>di </a:t>
            </a:r>
            <a:r>
              <a:rPr lang="it-IT" sz="1200" dirty="0" smtClean="0"/>
              <a:t>applicare il regime </a:t>
            </a:r>
            <a:r>
              <a:rPr lang="it-IT" sz="1200" dirty="0"/>
              <a:t>ordinario di cui all'articolo 2470, secondo comma, del </a:t>
            </a:r>
            <a:r>
              <a:rPr lang="it-IT" sz="1200" dirty="0" smtClean="0"/>
              <a:t>codice civile </a:t>
            </a:r>
            <a:r>
              <a:rPr lang="it-IT" sz="1200" dirty="0"/>
              <a:t>e all'articolo 36, comma </a:t>
            </a:r>
            <a:r>
              <a:rPr lang="it-IT" sz="1200" i="1" dirty="0"/>
              <a:t>1-bis</a:t>
            </a:r>
            <a:r>
              <a:rPr lang="it-IT" sz="1200" dirty="0"/>
              <a:t>, del  decreto-legge </a:t>
            </a:r>
            <a:r>
              <a:rPr lang="it-IT" sz="1200" dirty="0" smtClean="0"/>
              <a:t>25 giugno 2008</a:t>
            </a:r>
            <a:r>
              <a:rPr lang="it-IT" sz="1200" dirty="0"/>
              <a:t>, n. 112, convertito, con modificazioni, </a:t>
            </a:r>
            <a:r>
              <a:rPr lang="it-IT" sz="1200" dirty="0" smtClean="0"/>
              <a:t>dalla legge 6 agosto 2008</a:t>
            </a:r>
            <a:r>
              <a:rPr lang="it-IT" sz="1200" dirty="0"/>
              <a:t>, n. 133, e successive modificazioni. </a:t>
            </a:r>
          </a:p>
          <a:p>
            <a:pPr algn="just">
              <a:spcAft>
                <a:spcPts val="600"/>
              </a:spcAft>
            </a:pPr>
            <a:r>
              <a:rPr lang="it-IT" sz="1200" i="1" dirty="0" smtClean="0"/>
              <a:t>2-quater</a:t>
            </a:r>
            <a:r>
              <a:rPr lang="it-IT" sz="1200" dirty="0"/>
              <a:t>. Ferma restando ogni altra disposizione </a:t>
            </a:r>
            <a:r>
              <a:rPr lang="it-IT" sz="1200" dirty="0" smtClean="0"/>
              <a:t>della parte II, titolo </a:t>
            </a:r>
            <a:r>
              <a:rPr lang="it-IT" sz="1200" dirty="0"/>
              <a:t>II, </a:t>
            </a:r>
            <a:r>
              <a:rPr lang="it-IT" sz="1200" dirty="0" smtClean="0"/>
              <a:t>capo II</a:t>
            </a:r>
            <a:r>
              <a:rPr lang="it-IT" sz="1200" dirty="0"/>
              <a:t>, </a:t>
            </a:r>
            <a:r>
              <a:rPr lang="it-IT" sz="1200" dirty="0" smtClean="0"/>
              <a:t>l'esecuzione di sottoscrizioni</a:t>
            </a:r>
            <a:r>
              <a:rPr lang="it-IT" sz="1200" dirty="0"/>
              <a:t>, </a:t>
            </a:r>
            <a:r>
              <a:rPr lang="it-IT" sz="1200" dirty="0" smtClean="0"/>
              <a:t>acquisti e alienazioni </a:t>
            </a:r>
            <a:r>
              <a:rPr lang="it-IT" sz="1200" dirty="0"/>
              <a:t>di strumenti finanziari emessi da </a:t>
            </a:r>
            <a:r>
              <a:rPr lang="it-IT" sz="1200" i="1" dirty="0"/>
              <a:t>start-up</a:t>
            </a:r>
            <a:r>
              <a:rPr lang="it-IT" sz="1200" dirty="0"/>
              <a:t> </a:t>
            </a:r>
            <a:r>
              <a:rPr lang="it-IT" sz="1200" dirty="0" smtClean="0"/>
              <a:t>innovative e da </a:t>
            </a:r>
            <a:r>
              <a:rPr lang="it-IT" sz="1200" dirty="0"/>
              <a:t>PMI innovative ovvero di quote rappresentative del capitale </a:t>
            </a:r>
            <a:r>
              <a:rPr lang="it-IT" sz="1200" dirty="0" smtClean="0"/>
              <a:t>delle medesime</a:t>
            </a:r>
            <a:r>
              <a:rPr lang="it-IT" sz="1200" dirty="0"/>
              <a:t>, effettuati secondo le </a:t>
            </a:r>
            <a:r>
              <a:rPr lang="it-IT" sz="1200" dirty="0" smtClean="0"/>
              <a:t>modalità </a:t>
            </a:r>
            <a:r>
              <a:rPr lang="it-IT" sz="1200" dirty="0"/>
              <a:t>previste alle lettere b) </a:t>
            </a:r>
            <a:r>
              <a:rPr lang="it-IT" sz="1200" dirty="0" smtClean="0"/>
              <a:t>e c</a:t>
            </a:r>
            <a:r>
              <a:rPr lang="it-IT" sz="1200" dirty="0"/>
              <a:t>) del </a:t>
            </a:r>
            <a:r>
              <a:rPr lang="it-IT" sz="1200" dirty="0" smtClean="0"/>
              <a:t>comma </a:t>
            </a:r>
            <a:r>
              <a:rPr lang="it-IT" sz="1200" i="1" dirty="0" smtClean="0"/>
              <a:t>2-bis</a:t>
            </a:r>
            <a:r>
              <a:rPr lang="it-IT" sz="1200" dirty="0" smtClean="0"/>
              <a:t> del presente articolo</a:t>
            </a:r>
            <a:r>
              <a:rPr lang="it-IT" sz="1200" dirty="0"/>
              <a:t>,  non </a:t>
            </a:r>
            <a:r>
              <a:rPr lang="it-IT" sz="1200" dirty="0" smtClean="0"/>
              <a:t>necessita della stipulazione </a:t>
            </a:r>
            <a:r>
              <a:rPr lang="it-IT" sz="1200" dirty="0"/>
              <a:t>di un contratto scritto a </a:t>
            </a:r>
            <a:r>
              <a:rPr lang="it-IT" sz="1200" dirty="0">
                <a:effectLst>
                  <a:outerShdw blurRad="38100" dist="38100" dir="2700000" algn="tl">
                    <a:srgbClr val="000000">
                      <a:alpha val="43137"/>
                    </a:srgbClr>
                  </a:outerShdw>
                </a:effectLst>
                <a:hlinkClick r:id="rId2"/>
              </a:rPr>
              <a:t>norma dell'articolo 23, </a:t>
            </a:r>
            <a:r>
              <a:rPr lang="it-IT" sz="1200" dirty="0" smtClean="0">
                <a:effectLst>
                  <a:outerShdw blurRad="38100" dist="38100" dir="2700000" algn="tl">
                    <a:srgbClr val="000000">
                      <a:alpha val="43137"/>
                    </a:srgbClr>
                  </a:outerShdw>
                </a:effectLst>
                <a:hlinkClick r:id="rId2"/>
              </a:rPr>
              <a:t>comma 1</a:t>
            </a:r>
            <a:r>
              <a:rPr lang="it-IT" sz="1200" dirty="0"/>
              <a:t>. </a:t>
            </a:r>
            <a:r>
              <a:rPr lang="it-IT" sz="1200" dirty="0" smtClean="0"/>
              <a:t>Ogni </a:t>
            </a:r>
            <a:r>
              <a:rPr lang="it-IT" sz="1200" dirty="0"/>
              <a:t>corrispettivo, spesa o  onere </a:t>
            </a:r>
            <a:r>
              <a:rPr lang="it-IT" sz="1200" dirty="0" smtClean="0"/>
              <a:t>gravante sul sottoscrittore, acquirente </a:t>
            </a:r>
            <a:r>
              <a:rPr lang="it-IT" sz="1200" dirty="0"/>
              <a:t>o alienante deve essere indicato nel portale </a:t>
            </a:r>
            <a:r>
              <a:rPr lang="it-IT" sz="1200" dirty="0" smtClean="0"/>
              <a:t>dell'offerta, con </a:t>
            </a:r>
            <a:r>
              <a:rPr lang="it-IT" sz="1200" dirty="0"/>
              <a:t>separata e chiara evidenziazione delle </a:t>
            </a:r>
            <a:r>
              <a:rPr lang="it-IT" sz="1200" dirty="0" smtClean="0"/>
              <a:t>condizioni praticate da ciascuno </a:t>
            </a:r>
            <a:r>
              <a:rPr lang="it-IT" sz="1200" dirty="0"/>
              <a:t>degli intermediari coinvolti, </a:t>
            </a:r>
            <a:r>
              <a:rPr lang="it-IT" sz="1200" dirty="0" smtClean="0"/>
              <a:t>nonché in apposita sezione del </a:t>
            </a:r>
            <a:r>
              <a:rPr lang="it-IT" sz="1200" dirty="0"/>
              <a:t>sito internet di ciascun </a:t>
            </a:r>
            <a:r>
              <a:rPr lang="it-IT" sz="1200" dirty="0" smtClean="0"/>
              <a:t>intermediario. In difetto</a:t>
            </a:r>
            <a:r>
              <a:rPr lang="it-IT" sz="1200" dirty="0"/>
              <a:t>, </a:t>
            </a:r>
            <a:r>
              <a:rPr lang="it-IT" sz="1200" dirty="0" smtClean="0"/>
              <a:t>nulla è dovuto </a:t>
            </a:r>
            <a:r>
              <a:rPr lang="it-IT" sz="1200" dirty="0"/>
              <a:t>agli intermediari. </a:t>
            </a:r>
          </a:p>
          <a:p>
            <a:pPr algn="just"/>
            <a:r>
              <a:rPr lang="it-IT" sz="1200" i="1" dirty="0" smtClean="0"/>
              <a:t>2-quinquies</a:t>
            </a:r>
            <a:r>
              <a:rPr lang="it-IT" sz="1200" dirty="0"/>
              <a:t>. Trascorsi due anni </a:t>
            </a:r>
            <a:r>
              <a:rPr lang="it-IT" sz="1200" dirty="0" smtClean="0"/>
              <a:t>dalla data in cui la società interessata </a:t>
            </a:r>
            <a:r>
              <a:rPr lang="it-IT" sz="1200" dirty="0"/>
              <a:t>abbia cessato di essere una </a:t>
            </a:r>
            <a:r>
              <a:rPr lang="it-IT" sz="1200" i="1" dirty="0"/>
              <a:t>start-up</a:t>
            </a:r>
            <a:r>
              <a:rPr lang="it-IT" sz="1200" dirty="0"/>
              <a:t> </a:t>
            </a:r>
            <a:r>
              <a:rPr lang="it-IT" sz="1200" dirty="0" smtClean="0"/>
              <a:t>innovativa per il decorso </a:t>
            </a:r>
            <a:r>
              <a:rPr lang="it-IT" sz="1200" dirty="0"/>
              <a:t>del termine previsto dall'articolo 25, commi 2, lettera b), </a:t>
            </a:r>
            <a:r>
              <a:rPr lang="it-IT" sz="1200" dirty="0" smtClean="0"/>
              <a:t>e 3</a:t>
            </a:r>
            <a:r>
              <a:rPr lang="it-IT" sz="1200" dirty="0"/>
              <a:t>, del </a:t>
            </a:r>
            <a:r>
              <a:rPr lang="it-IT" sz="1200" dirty="0" smtClean="0"/>
              <a:t>decreto-legge 18 ottobre 2012</a:t>
            </a:r>
            <a:r>
              <a:rPr lang="it-IT" sz="1200" dirty="0"/>
              <a:t>, </a:t>
            </a:r>
            <a:r>
              <a:rPr lang="it-IT" sz="1200" dirty="0" smtClean="0"/>
              <a:t>n</a:t>
            </a:r>
            <a:r>
              <a:rPr lang="it-IT" sz="1200" dirty="0"/>
              <a:t>. </a:t>
            </a:r>
            <a:r>
              <a:rPr lang="it-IT" sz="1200" dirty="0" smtClean="0"/>
              <a:t>179, convertito</a:t>
            </a:r>
            <a:r>
              <a:rPr lang="it-IT" sz="1200" dirty="0"/>
              <a:t>,  </a:t>
            </a:r>
            <a:r>
              <a:rPr lang="it-IT" sz="1200" dirty="0" smtClean="0"/>
              <a:t>con modificazioni</a:t>
            </a:r>
            <a:r>
              <a:rPr lang="it-IT" sz="1200" dirty="0"/>
              <a:t>, dalla legge 17 dicembre 2012, </a:t>
            </a:r>
            <a:r>
              <a:rPr lang="it-IT" sz="1200" dirty="0" smtClean="0"/>
              <a:t>n</a:t>
            </a:r>
            <a:r>
              <a:rPr lang="it-IT" sz="1200" dirty="0"/>
              <a:t>. </a:t>
            </a:r>
            <a:r>
              <a:rPr lang="it-IT" sz="1200" dirty="0" smtClean="0"/>
              <a:t>221</a:t>
            </a:r>
            <a:r>
              <a:rPr lang="it-IT" sz="1200" dirty="0"/>
              <a:t>, </a:t>
            </a:r>
            <a:r>
              <a:rPr lang="it-IT" sz="1200" dirty="0" smtClean="0"/>
              <a:t>e successive modificazioni, gli intermediari provvedono a  </a:t>
            </a:r>
            <a:r>
              <a:rPr lang="it-IT" sz="1200" dirty="0"/>
              <a:t>intestare </a:t>
            </a:r>
            <a:r>
              <a:rPr lang="it-IT" sz="1200" dirty="0" smtClean="0"/>
              <a:t>le quote detenute </a:t>
            </a:r>
            <a:r>
              <a:rPr lang="it-IT" sz="1200" dirty="0"/>
              <a:t>per conto dei sottoscrittori e degli acquirenti </a:t>
            </a:r>
            <a:r>
              <a:rPr lang="it-IT" sz="1200" dirty="0" smtClean="0"/>
              <a:t>direttamente agli stessi</a:t>
            </a:r>
            <a:r>
              <a:rPr lang="it-IT" sz="1200" dirty="0"/>
              <a:t>. </a:t>
            </a:r>
            <a:r>
              <a:rPr lang="it-IT" sz="1200" dirty="0" smtClean="0"/>
              <a:t>L'intestazione ha luogo   </a:t>
            </a:r>
            <a:r>
              <a:rPr lang="it-IT" sz="1200" dirty="0"/>
              <a:t>mediante </a:t>
            </a:r>
            <a:r>
              <a:rPr lang="it-IT" sz="1200" dirty="0" smtClean="0"/>
              <a:t>comunicazione dell'elenco </a:t>
            </a:r>
            <a:r>
              <a:rPr lang="it-IT" sz="1200" dirty="0"/>
              <a:t>dei </a:t>
            </a:r>
            <a:r>
              <a:rPr lang="it-IT" sz="1200" dirty="0" smtClean="0"/>
              <a:t>titolari delle partecipazioni al registro delle imprese </a:t>
            </a:r>
            <a:r>
              <a:rPr lang="it-IT" sz="1200" dirty="0"/>
              <a:t>ed è</a:t>
            </a:r>
            <a:r>
              <a:rPr lang="it-IT" sz="1200" dirty="0" smtClean="0"/>
              <a:t> </a:t>
            </a:r>
            <a:r>
              <a:rPr lang="it-IT" sz="1200" dirty="0"/>
              <a:t>soggetta a un diritto di  segreteria </a:t>
            </a:r>
            <a:r>
              <a:rPr lang="it-IT" sz="1200" dirty="0" smtClean="0"/>
              <a:t>unico</a:t>
            </a:r>
            <a:r>
              <a:rPr lang="it-IT" sz="1200" dirty="0"/>
              <a:t>, </a:t>
            </a:r>
            <a:r>
              <a:rPr lang="it-IT" sz="1200" dirty="0" smtClean="0"/>
              <a:t>a carico dell'intermediario</a:t>
            </a:r>
            <a:r>
              <a:rPr lang="it-IT" sz="1200" dirty="0"/>
              <a:t>. Nel caso di opzione per il regime di cui al </a:t>
            </a:r>
            <a:r>
              <a:rPr lang="it-IT" sz="1200" dirty="0" smtClean="0"/>
              <a:t>comma </a:t>
            </a:r>
            <a:r>
              <a:rPr lang="it-IT" sz="1200" i="1" dirty="0" smtClean="0"/>
              <a:t>2-bis</a:t>
            </a:r>
            <a:r>
              <a:rPr lang="it-IT" sz="1200" dirty="0" smtClean="0"/>
              <a:t> </a:t>
            </a:r>
            <a:r>
              <a:rPr lang="it-IT" sz="1200" dirty="0"/>
              <a:t>del presente articolo, la successiva  registrazione  </a:t>
            </a:r>
            <a:r>
              <a:rPr lang="it-IT" sz="1200" dirty="0" smtClean="0"/>
              <a:t>effettuata dal </a:t>
            </a:r>
            <a:r>
              <a:rPr lang="it-IT" sz="1200" dirty="0"/>
              <a:t>registro delle imprese sostituisce ed esaurisce le </a:t>
            </a:r>
            <a:r>
              <a:rPr lang="it-IT" sz="1200" dirty="0" smtClean="0"/>
              <a:t>formalità  di cui </a:t>
            </a:r>
            <a:r>
              <a:rPr lang="it-IT" sz="1200" dirty="0"/>
              <a:t>all'articolo 2470, secondo comma, del codice </a:t>
            </a:r>
            <a:r>
              <a:rPr lang="it-IT" sz="1200" dirty="0" smtClean="0"/>
              <a:t>civile. </a:t>
            </a:r>
            <a:endParaRPr lang="it-IT" sz="1200" dirty="0"/>
          </a:p>
        </p:txBody>
      </p:sp>
      <p:sp>
        <p:nvSpPr>
          <p:cNvPr id="6" name="CasellaDiTesto 5"/>
          <p:cNvSpPr txBox="1"/>
          <p:nvPr/>
        </p:nvSpPr>
        <p:spPr>
          <a:xfrm>
            <a:off x="-508" y="2209"/>
            <a:ext cx="15481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spc="18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primaria</a:t>
            </a:r>
            <a:endParaRPr lang="it-IT" b="1" cap="all" spc="18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i="1" dirty="0" smtClean="0">
                <a:solidFill>
                  <a:schemeClr val="accent5"/>
                </a:solidFill>
              </a:rPr>
              <a:t>DECRETO LEGISLATIVO 24 febbraio 1998, n. 58 - Testo unico delle disposizioni in materia di intermediazione finanziaria, ai sensi degli articoli 8 e 21 della legge 6 febbraio 1996, n. 52. TUF</a:t>
            </a:r>
            <a:endParaRPr lang="it-IT" sz="1400" i="1" dirty="0">
              <a:solidFill>
                <a:schemeClr val="accent5"/>
              </a:solidFill>
            </a:endParaRPr>
          </a:p>
        </p:txBody>
      </p:sp>
    </p:spTree>
    <p:extLst>
      <p:ext uri="{BB962C8B-B14F-4D97-AF65-F5344CB8AC3E}">
        <p14:creationId xmlns:p14="http://schemas.microsoft.com/office/powerpoint/2010/main" xmlns="" val="151729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5678478"/>
          </a:xfrm>
          <a:prstGeom prst="rect">
            <a:avLst/>
          </a:prstGeom>
          <a:noFill/>
        </p:spPr>
        <p:txBody>
          <a:bodyPr wrap="square" rtlCol="0">
            <a:spAutoFit/>
          </a:bodyPr>
          <a:lstStyle/>
          <a:p>
            <a:pPr algn="ctr">
              <a:spcAft>
                <a:spcPts val="600"/>
              </a:spcAft>
            </a:pPr>
            <a:r>
              <a:rPr lang="it-IT" sz="1200" b="1" i="1" dirty="0"/>
              <a:t>PARTE </a:t>
            </a:r>
            <a:r>
              <a:rPr lang="it-IT" sz="1200" b="1" i="1" dirty="0" smtClean="0"/>
              <a:t>I - DISPOSIZIONI GENERALI</a:t>
            </a:r>
          </a:p>
          <a:p>
            <a:pPr algn="ctr">
              <a:spcAft>
                <a:spcPts val="600"/>
              </a:spcAft>
            </a:pPr>
            <a:r>
              <a:rPr lang="it-IT" sz="1200" b="1" i="1" dirty="0" smtClean="0"/>
              <a:t>Art</a:t>
            </a:r>
            <a:r>
              <a:rPr lang="it-IT" sz="1200" b="1" i="1" dirty="0"/>
              <a:t>. </a:t>
            </a:r>
            <a:r>
              <a:rPr lang="it-IT" sz="1200" b="1" i="1" dirty="0" smtClean="0"/>
              <a:t>1 (Fonti </a:t>
            </a:r>
            <a:r>
              <a:rPr lang="it-IT" sz="1200" b="1" i="1" dirty="0"/>
              <a:t>normative)</a:t>
            </a:r>
          </a:p>
          <a:p>
            <a:pPr marL="228600" indent="-228600" algn="just">
              <a:spcAft>
                <a:spcPts val="1200"/>
              </a:spcAft>
              <a:buAutoNum type="arabicPeriod"/>
            </a:pPr>
            <a:r>
              <a:rPr lang="it-IT" sz="1200" i="1" spc="-20" dirty="0" smtClean="0"/>
              <a:t>Il </a:t>
            </a:r>
            <a:r>
              <a:rPr lang="it-IT" sz="1200" i="1" spc="-20" dirty="0"/>
              <a:t>presente regolamento è adottato ai sensi degli articoli </a:t>
            </a:r>
            <a:r>
              <a:rPr lang="it-IT" sz="1200" i="1" spc="-20" dirty="0">
                <a:effectLst>
                  <a:outerShdw blurRad="38100" dist="38100" dir="2700000" algn="tl">
                    <a:srgbClr val="000000">
                      <a:alpha val="43137"/>
                    </a:srgbClr>
                  </a:outerShdw>
                </a:effectLst>
                <a:hlinkClick r:id="rId2" action="ppaction://hlinksldjump"/>
              </a:rPr>
              <a:t>50-quinquies</a:t>
            </a:r>
            <a:r>
              <a:rPr lang="it-IT" sz="1200" i="1" spc="-20" dirty="0"/>
              <a:t> e </a:t>
            </a:r>
            <a:r>
              <a:rPr lang="it-IT" sz="1200" i="1" spc="-20" dirty="0">
                <a:effectLst>
                  <a:outerShdw blurRad="38100" dist="38100" dir="2700000" algn="tl">
                    <a:srgbClr val="000000">
                      <a:alpha val="43137"/>
                    </a:srgbClr>
                  </a:outerShdw>
                </a:effectLst>
                <a:hlinkClick r:id="rId3" action="ppaction://hlinksldjump"/>
              </a:rPr>
              <a:t>100-ter</a:t>
            </a:r>
            <a:r>
              <a:rPr lang="it-IT" sz="1200" i="1" spc="-20" dirty="0"/>
              <a:t> del decreto legislativo 24 febbraio 1998, n. 58</a:t>
            </a:r>
            <a:r>
              <a:rPr lang="it-IT" sz="1200" i="1" spc="-20" dirty="0" smtClean="0"/>
              <a:t>.</a:t>
            </a:r>
          </a:p>
          <a:p>
            <a:pPr algn="ctr">
              <a:spcAft>
                <a:spcPts val="600"/>
              </a:spcAft>
            </a:pPr>
            <a:r>
              <a:rPr lang="it-IT" sz="1200" b="1" i="1" dirty="0" smtClean="0"/>
              <a:t>Art</a:t>
            </a:r>
            <a:r>
              <a:rPr lang="it-IT" sz="1200" b="1" i="1" dirty="0"/>
              <a:t>. </a:t>
            </a:r>
            <a:r>
              <a:rPr lang="it-IT" sz="1200" b="1" i="1" dirty="0" smtClean="0"/>
              <a:t>2 (Definizioni</a:t>
            </a:r>
            <a:r>
              <a:rPr lang="it-IT" sz="1200" b="1" i="1" dirty="0"/>
              <a:t>)</a:t>
            </a:r>
          </a:p>
          <a:p>
            <a:pPr algn="just">
              <a:spcAft>
                <a:spcPts val="600"/>
              </a:spcAft>
            </a:pPr>
            <a:r>
              <a:rPr lang="it-IT" sz="1200" i="1" dirty="0" smtClean="0"/>
              <a:t>1</a:t>
            </a:r>
            <a:r>
              <a:rPr lang="it-IT" sz="1200" i="1" dirty="0"/>
              <a:t>. Nel presente regolamento si intendono per:</a:t>
            </a:r>
          </a:p>
          <a:p>
            <a:pPr algn="just">
              <a:spcAft>
                <a:spcPts val="600"/>
              </a:spcAft>
            </a:pPr>
            <a:r>
              <a:rPr lang="it-IT" sz="1200" i="1" dirty="0" smtClean="0"/>
              <a:t>a</a:t>
            </a:r>
            <a:r>
              <a:rPr lang="it-IT" sz="1200" i="1" dirty="0"/>
              <a:t>) «Testo Unico»: </a:t>
            </a:r>
            <a:r>
              <a:rPr lang="it-IT" sz="1200" i="1" dirty="0">
                <a:effectLst>
                  <a:outerShdw blurRad="38100" dist="38100" dir="2700000" algn="tl">
                    <a:srgbClr val="000000">
                      <a:alpha val="43137"/>
                    </a:srgbClr>
                  </a:outerShdw>
                </a:effectLst>
                <a:hlinkClick r:id="rId4"/>
              </a:rPr>
              <a:t>il decreto legislativo 24 febbraio 1998, n. 58</a:t>
            </a:r>
            <a:r>
              <a:rPr lang="it-IT" sz="1200" i="1" dirty="0"/>
              <a:t>;</a:t>
            </a:r>
          </a:p>
          <a:p>
            <a:pPr algn="just">
              <a:spcAft>
                <a:spcPts val="600"/>
              </a:spcAft>
            </a:pPr>
            <a:r>
              <a:rPr lang="it-IT" sz="1200" i="1" dirty="0" smtClean="0"/>
              <a:t>b</a:t>
            </a:r>
            <a:r>
              <a:rPr lang="it-IT" sz="1200" i="1" dirty="0"/>
              <a:t>) «decreto»: il </a:t>
            </a:r>
            <a:r>
              <a:rPr lang="it-IT" sz="1200" i="1" dirty="0">
                <a:effectLst>
                  <a:outerShdw blurRad="38100" dist="38100" dir="2700000" algn="tl">
                    <a:srgbClr val="000000">
                      <a:alpha val="43137"/>
                    </a:srgbClr>
                  </a:outerShdw>
                </a:effectLst>
                <a:hlinkClick r:id="rId5"/>
              </a:rPr>
              <a:t>decreto legge 18 ottobre 2012 n. 179 </a:t>
            </a:r>
            <a:r>
              <a:rPr lang="it-IT" sz="1200" i="1" dirty="0"/>
              <a:t>convertito, con modificazioni, dalla legge 17 dicembre 2012 n. 221 recante "Ulteriori misure urgenti per la crescita del Paese";</a:t>
            </a:r>
          </a:p>
          <a:p>
            <a:pPr algn="just">
              <a:spcAft>
                <a:spcPts val="600"/>
              </a:spcAft>
            </a:pPr>
            <a:r>
              <a:rPr lang="it-IT" sz="1200" i="1" dirty="0" smtClean="0"/>
              <a:t>c</a:t>
            </a:r>
            <a:r>
              <a:rPr lang="it-IT" sz="1200" i="1" dirty="0"/>
              <a:t>) «emittente»: la società start-up innovativa, compresa la start-up a vocazione sociale, come definite dall'articolo 25, commi 2 e 4, del decreto;</a:t>
            </a:r>
          </a:p>
          <a:p>
            <a:pPr algn="just">
              <a:spcAft>
                <a:spcPts val="600"/>
              </a:spcAft>
            </a:pPr>
            <a:r>
              <a:rPr lang="it-IT" sz="1200" i="1" dirty="0" smtClean="0"/>
              <a:t>d</a:t>
            </a:r>
            <a:r>
              <a:rPr lang="it-IT" sz="1200" i="1" dirty="0"/>
              <a:t>) «portale»: la piattaforma on line che ha come finalità esclusiva la facilitazione della raccolta di capitali di rischio da parte delle start-up innovative;</a:t>
            </a:r>
          </a:p>
          <a:p>
            <a:pPr algn="just">
              <a:spcAft>
                <a:spcPts val="600"/>
              </a:spcAft>
            </a:pPr>
            <a:r>
              <a:rPr lang="it-IT" sz="1200" i="1" dirty="0" smtClean="0"/>
              <a:t>e</a:t>
            </a:r>
            <a:r>
              <a:rPr lang="it-IT" sz="1200" i="1" dirty="0"/>
              <a:t>) «gestore»: il soggetto che esercita professionalmente il servizio di gestione di portali per la raccolta di capitali di rischio per le start-up innovative ed è iscritto nell'apposito registro tenuto dalla Consob;</a:t>
            </a:r>
          </a:p>
          <a:p>
            <a:pPr algn="just">
              <a:spcAft>
                <a:spcPts val="600"/>
              </a:spcAft>
            </a:pPr>
            <a:r>
              <a:rPr lang="it-IT" sz="1200" i="1" dirty="0" smtClean="0"/>
              <a:t>f</a:t>
            </a:r>
            <a:r>
              <a:rPr lang="it-IT" sz="1200" i="1" dirty="0"/>
              <a:t>) «controllo»: l'ipotesi in cui un soggetto, persona fisica o giuridica, ovvero più soggetti congiuntamente, dispongono, direttamente o indirettamente, anche tramite patti parasociali, della maggioranza dei voti esercitabili nell'assemblea ordinaria ovvero dispongono di voti sufficienti per esercitare un'influenza dominante nell'assemblea ordinaria;</a:t>
            </a:r>
          </a:p>
          <a:p>
            <a:pPr algn="just">
              <a:spcAft>
                <a:spcPts val="600"/>
              </a:spcAft>
            </a:pPr>
            <a:r>
              <a:rPr lang="it-IT" sz="1200" i="1" dirty="0" smtClean="0"/>
              <a:t>g</a:t>
            </a:r>
            <a:r>
              <a:rPr lang="it-IT" sz="1200" i="1" dirty="0"/>
              <a:t>) «offerta»: l'offerta al pubblico condotta esclusivamente attraverso uno o più portali per la raccolta di capitali di rischio, avente ad oggetto strumenti finanziari emessi da start-up innovative per un corrispettivo totale inferiore a quello determinato dalla Consob ai sensi dell'articolo </a:t>
            </a:r>
            <a:r>
              <a:rPr lang="it-IT" sz="1200" i="1" dirty="0">
                <a:effectLst>
                  <a:outerShdw blurRad="38100" dist="38100" dir="2700000" algn="tl">
                    <a:srgbClr val="000000">
                      <a:alpha val="43137"/>
                    </a:srgbClr>
                  </a:outerShdw>
                </a:effectLst>
                <a:hlinkClick r:id="rId6" action="ppaction://hlinksldjump"/>
              </a:rPr>
              <a:t>34-ter, comma 1, lettera c) del regolamento Consob in materia di emittenti, adottato con delibera n. 11971 del 14 maggio 1999 e successive modifiche</a:t>
            </a:r>
            <a:r>
              <a:rPr lang="it-IT" sz="1200" i="1" dirty="0" smtClean="0"/>
              <a:t>;</a:t>
            </a:r>
          </a:p>
          <a:p>
            <a:pPr algn="just">
              <a:spcAft>
                <a:spcPts val="600"/>
              </a:spcAft>
            </a:pPr>
            <a:r>
              <a:rPr lang="it-IT" sz="1200" dirty="0"/>
              <a:t>(…</a:t>
            </a:r>
            <a:r>
              <a:rPr lang="it-IT" sz="1200" dirty="0">
                <a:effectLst>
                  <a:outerShdw blurRad="38100" dist="38100" dir="2700000" algn="tl">
                    <a:srgbClr val="000000">
                      <a:alpha val="43137"/>
                    </a:srgbClr>
                  </a:outerShdw>
                </a:effectLst>
                <a:hlinkClick r:id="rId7" action="ppaction://hlinksldjump"/>
              </a:rPr>
              <a:t>continua</a:t>
            </a:r>
            <a:r>
              <a:rPr lang="it-IT" sz="1200" dirty="0"/>
              <a:t>…)</a:t>
            </a:r>
          </a:p>
          <a:p>
            <a:pPr algn="just">
              <a:spcAft>
                <a:spcPts val="600"/>
              </a:spcAft>
            </a:pPr>
            <a:endParaRPr lang="it-IT" sz="1200" i="1" dirty="0" smtClean="0"/>
          </a:p>
          <a:p>
            <a:pPr algn="just">
              <a:spcAft>
                <a:spcPts val="600"/>
              </a:spcAft>
            </a:pPr>
            <a:endParaRPr lang="it-IT" sz="1200" i="1" dirty="0"/>
          </a:p>
        </p:txBody>
      </p:sp>
    </p:spTree>
    <p:extLst>
      <p:ext uri="{BB962C8B-B14F-4D97-AF65-F5344CB8AC3E}">
        <p14:creationId xmlns:p14="http://schemas.microsoft.com/office/powerpoint/2010/main" xmlns="" val="1132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908720"/>
            <a:ext cx="8136904" cy="2508379"/>
          </a:xfrm>
          <a:prstGeom prst="rect">
            <a:avLst/>
          </a:prstGeom>
          <a:noFill/>
        </p:spPr>
        <p:txBody>
          <a:bodyPr wrap="square" rtlCol="0">
            <a:spAutoFit/>
          </a:bodyPr>
          <a:lstStyle/>
          <a:p>
            <a:pPr algn="just">
              <a:spcAft>
                <a:spcPts val="600"/>
              </a:spcAft>
            </a:pPr>
            <a:r>
              <a:rPr lang="it-IT" sz="1200" i="1" dirty="0" smtClean="0"/>
              <a:t>h</a:t>
            </a:r>
            <a:r>
              <a:rPr lang="it-IT" sz="1200" i="1" dirty="0"/>
              <a:t>) «strumenti finanziari»: le azioni o le quote rappresentative del capitale sociale previste dal decreto, emesse dalle start-up innovative, oggetto delle offerte al pubblico condotte attraverso portali;</a:t>
            </a:r>
          </a:p>
          <a:p>
            <a:pPr algn="just">
              <a:spcAft>
                <a:spcPts val="600"/>
              </a:spcAft>
            </a:pPr>
            <a:r>
              <a:rPr lang="it-IT" sz="1200" i="1" dirty="0" smtClean="0"/>
              <a:t>i</a:t>
            </a:r>
            <a:r>
              <a:rPr lang="it-IT" sz="1200" i="1" dirty="0"/>
              <a:t>) «registro»: il registro tenuto dalla Consob ai sensi dell'articolo 50-quinquies del Testo Unico;</a:t>
            </a:r>
          </a:p>
          <a:p>
            <a:pPr algn="just">
              <a:spcAft>
                <a:spcPts val="600"/>
              </a:spcAft>
            </a:pPr>
            <a:r>
              <a:rPr lang="it-IT" sz="1200" i="1" dirty="0" smtClean="0"/>
              <a:t>j</a:t>
            </a:r>
            <a:r>
              <a:rPr lang="it-IT" sz="1200" i="1" dirty="0"/>
              <a:t>) «investitori professionali»: i clienti professionali privati di diritto, individuati nell'</a:t>
            </a:r>
            <a:r>
              <a:rPr lang="it-IT" sz="1200" i="1" dirty="0">
                <a:effectLst>
                  <a:outerShdw blurRad="38100" dist="38100" dir="2700000" algn="tl">
                    <a:srgbClr val="000000">
                      <a:alpha val="43137"/>
                    </a:srgbClr>
                  </a:outerShdw>
                </a:effectLst>
                <a:hlinkClick r:id="rId2"/>
              </a:rPr>
              <a:t>Allegato 3</a:t>
            </a:r>
            <a:r>
              <a:rPr lang="it-IT" sz="1200" i="1" dirty="0"/>
              <a:t>, punto I, del Regolamento Consob in materia di intermediari, adottato con delibera n. 16190 del 29 ottobre 2007 e successive modifiche, nonché i clienti professionali pubblici di diritto previsti dall'articolo 2 del </a:t>
            </a:r>
            <a:r>
              <a:rPr lang="it-IT" sz="1200" i="1" dirty="0">
                <a:effectLst>
                  <a:outerShdw blurRad="38100" dist="38100" dir="2700000" algn="tl">
                    <a:srgbClr val="000000">
                      <a:alpha val="43137"/>
                    </a:srgbClr>
                  </a:outerShdw>
                </a:effectLst>
                <a:hlinkClick r:id="rId3"/>
              </a:rPr>
              <a:t>decreto ministeriale 11 novembre 2011, n. 236 emanato dal Ministero dell'economia e delle finanze</a:t>
            </a:r>
            <a:r>
              <a:rPr lang="it-IT" sz="1200" i="1" dirty="0"/>
              <a:t>.</a:t>
            </a:r>
          </a:p>
          <a:p>
            <a:pPr algn="just">
              <a:spcAft>
                <a:spcPts val="600"/>
              </a:spcAft>
            </a:pPr>
            <a:endParaRPr lang="it-IT" sz="1200" i="1" dirty="0"/>
          </a:p>
          <a:p>
            <a:pPr algn="ctr">
              <a:spcAft>
                <a:spcPts val="600"/>
              </a:spcAft>
            </a:pPr>
            <a:r>
              <a:rPr lang="it-IT" sz="1200" b="1" i="1" dirty="0"/>
              <a:t>Art. </a:t>
            </a:r>
            <a:r>
              <a:rPr lang="it-IT" sz="1200" b="1" i="1" dirty="0" smtClean="0"/>
              <a:t>3 (Modalità </a:t>
            </a:r>
            <a:r>
              <a:rPr lang="it-IT" sz="1200" b="1" i="1" dirty="0"/>
              <a:t>per la comunicazione e la trasmissione alla Consob)</a:t>
            </a:r>
          </a:p>
          <a:p>
            <a:pPr algn="just">
              <a:spcAft>
                <a:spcPts val="600"/>
              </a:spcAft>
            </a:pPr>
            <a:r>
              <a:rPr lang="it-IT" sz="1200" i="1" dirty="0" smtClean="0"/>
              <a:t>1</a:t>
            </a:r>
            <a:r>
              <a:rPr lang="it-IT" sz="1200" i="1" dirty="0"/>
              <a:t>. Le domande, le comunicazioni, gli atti, i documenti e ogni altra informazione prevista dal presente regolamento sono trasmessi mediante l'utilizzo di posta elettronica certificata (PEC) all'indirizzo </a:t>
            </a:r>
            <a:r>
              <a:rPr lang="it-IT" sz="1200" b="1" i="1" u="sng" dirty="0">
                <a:solidFill>
                  <a:srgbClr val="0070C0"/>
                </a:solidFill>
              </a:rPr>
              <a:t>portalicrowdfunding@pec.consob.it</a:t>
            </a:r>
            <a:r>
              <a:rPr lang="it-IT" sz="1200" i="1" dirty="0"/>
              <a:t>.</a:t>
            </a:r>
            <a:endParaRPr lang="it-IT" sz="1200" dirty="0"/>
          </a:p>
        </p:txBody>
      </p:sp>
    </p:spTree>
    <p:extLst>
      <p:ext uri="{BB962C8B-B14F-4D97-AF65-F5344CB8AC3E}">
        <p14:creationId xmlns:p14="http://schemas.microsoft.com/office/powerpoint/2010/main" xmlns="" val="199373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08" y="2209"/>
            <a:ext cx="15481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cap="all" spc="-4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Normativa</a:t>
            </a:r>
            <a:r>
              <a:rPr lang="it-IT"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a:t>
            </a:r>
            <a:r>
              <a:rPr lang="it-IT" b="1" cap="all" spc="-160"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secondaria</a:t>
            </a:r>
            <a:endParaRPr lang="it-IT" b="1" cap="all" spc="-160"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
        <p:nvSpPr>
          <p:cNvPr id="7" name="Rettangolo 6"/>
          <p:cNvSpPr/>
          <p:nvPr/>
        </p:nvSpPr>
        <p:spPr>
          <a:xfrm>
            <a:off x="1763688" y="63764"/>
            <a:ext cx="7236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1400" i="1" dirty="0" smtClean="0">
                <a:solidFill>
                  <a:schemeClr val="accent1">
                    <a:lumMod val="50000"/>
                  </a:schemeClr>
                </a:solidFill>
              </a:rPr>
              <a:t>REGOLAMENTO </a:t>
            </a:r>
            <a:r>
              <a:rPr lang="it-IT" sz="1400" i="1" dirty="0">
                <a:solidFill>
                  <a:schemeClr val="accent1">
                    <a:lumMod val="50000"/>
                  </a:schemeClr>
                </a:solidFill>
              </a:rPr>
              <a:t>sulla raccolta di capitali di rischio da parte di start-up innovative tramite portali on-line" </a:t>
            </a:r>
            <a:r>
              <a:rPr lang="it-IT" sz="1400" i="1" dirty="0" smtClean="0">
                <a:solidFill>
                  <a:schemeClr val="accent1">
                    <a:lumMod val="50000"/>
                  </a:schemeClr>
                </a:solidFill>
              </a:rPr>
              <a:t>adottato </a:t>
            </a:r>
            <a:r>
              <a:rPr lang="it-IT" sz="1400" i="1" dirty="0">
                <a:solidFill>
                  <a:schemeClr val="accent1">
                    <a:lumMod val="50000"/>
                  </a:schemeClr>
                </a:solidFill>
              </a:rPr>
              <a:t>dalla Consob con delibera n. 18592 del 26 giugno </a:t>
            </a:r>
            <a:r>
              <a:rPr lang="it-IT" sz="1400" i="1" dirty="0" smtClean="0">
                <a:solidFill>
                  <a:schemeClr val="accent1">
                    <a:lumMod val="50000"/>
                  </a:schemeClr>
                </a:solidFill>
              </a:rPr>
              <a:t>2013</a:t>
            </a:r>
            <a:endParaRPr lang="it-IT" sz="1400" i="1" dirty="0">
              <a:solidFill>
                <a:schemeClr val="accent1">
                  <a:lumMod val="50000"/>
                </a:schemeClr>
              </a:solidFill>
            </a:endParaRPr>
          </a:p>
        </p:txBody>
      </p:sp>
      <p:sp>
        <p:nvSpPr>
          <p:cNvPr id="4" name="CasellaDiTesto 3"/>
          <p:cNvSpPr txBox="1"/>
          <p:nvPr/>
        </p:nvSpPr>
        <p:spPr>
          <a:xfrm>
            <a:off x="467544" y="764704"/>
            <a:ext cx="8136904" cy="5324535"/>
          </a:xfrm>
          <a:prstGeom prst="rect">
            <a:avLst/>
          </a:prstGeom>
          <a:noFill/>
        </p:spPr>
        <p:txBody>
          <a:bodyPr wrap="square" rtlCol="0">
            <a:spAutoFit/>
          </a:bodyPr>
          <a:lstStyle/>
          <a:p>
            <a:pPr algn="ctr">
              <a:spcAft>
                <a:spcPts val="1200"/>
              </a:spcAft>
            </a:pPr>
            <a:r>
              <a:rPr lang="it-IT" sz="1200" i="1" dirty="0"/>
              <a:t>PARTE </a:t>
            </a:r>
            <a:r>
              <a:rPr lang="it-IT" sz="1200" i="1" dirty="0" smtClean="0"/>
              <a:t>II - REGISTRO </a:t>
            </a:r>
            <a:r>
              <a:rPr lang="it-IT" sz="1200" i="1" dirty="0"/>
              <a:t>E DISCIPLINA DEI GESTORI DI </a:t>
            </a:r>
            <a:r>
              <a:rPr lang="it-IT" sz="1200" i="1" dirty="0" smtClean="0"/>
              <a:t>PORTALI - Titolo I - Istituzione </a:t>
            </a:r>
            <a:r>
              <a:rPr lang="it-IT" sz="1200" i="1" dirty="0"/>
              <a:t>del registro</a:t>
            </a:r>
            <a:endParaRPr lang="it-IT" sz="1200" i="1" dirty="0" smtClean="0"/>
          </a:p>
          <a:p>
            <a:pPr algn="ctr">
              <a:spcAft>
                <a:spcPts val="600"/>
              </a:spcAft>
            </a:pPr>
            <a:r>
              <a:rPr lang="it-IT" sz="1200" b="1" i="1" dirty="0" smtClean="0"/>
              <a:t>Art</a:t>
            </a:r>
            <a:r>
              <a:rPr lang="it-IT" sz="1200" b="1" i="1" dirty="0"/>
              <a:t>. </a:t>
            </a:r>
            <a:r>
              <a:rPr lang="it-IT" sz="1200" b="1" i="1" dirty="0" smtClean="0"/>
              <a:t>4 (Formazione </a:t>
            </a:r>
            <a:r>
              <a:rPr lang="it-IT" sz="1200" b="1" i="1" dirty="0"/>
              <a:t>del registro)</a:t>
            </a:r>
          </a:p>
          <a:p>
            <a:pPr algn="just">
              <a:spcAft>
                <a:spcPts val="600"/>
              </a:spcAft>
            </a:pPr>
            <a:r>
              <a:rPr lang="it-IT" sz="1200" i="1" dirty="0" smtClean="0"/>
              <a:t>1</a:t>
            </a:r>
            <a:r>
              <a:rPr lang="it-IT" sz="1200" i="1" dirty="0"/>
              <a:t>. È istituito il registro dei gestori previsto dall'articolo 50-quinquies, comma 2, del Testo Unico.</a:t>
            </a:r>
          </a:p>
          <a:p>
            <a:pPr algn="just">
              <a:spcAft>
                <a:spcPts val="1200"/>
              </a:spcAft>
            </a:pPr>
            <a:r>
              <a:rPr lang="it-IT" sz="1200" i="1" dirty="0" smtClean="0"/>
              <a:t>2</a:t>
            </a:r>
            <a:r>
              <a:rPr lang="it-IT" sz="1200" i="1" dirty="0"/>
              <a:t>. Al registro è annessa una sezione speciale ove sono annotate le imprese di investimento e le banche autorizzate ai relativi servizi di investimento che comunicano alla Consob, prima dell'avvio dell'operatività, lo svolgimento dell'attività di gestione di un portale secondo quanto previsto dall'</a:t>
            </a:r>
            <a:r>
              <a:rPr lang="it-IT" sz="1200" i="1" dirty="0">
                <a:effectLst>
                  <a:outerShdw blurRad="38100" dist="38100" dir="2700000" algn="tl">
                    <a:srgbClr val="000000">
                      <a:alpha val="43137"/>
                    </a:srgbClr>
                  </a:outerShdw>
                </a:effectLst>
                <a:hlinkClick r:id="rId2"/>
              </a:rPr>
              <a:t>Allegato 1</a:t>
            </a:r>
            <a:r>
              <a:rPr lang="it-IT" sz="1200" i="1" dirty="0"/>
              <a:t>.</a:t>
            </a:r>
          </a:p>
          <a:p>
            <a:pPr algn="ctr">
              <a:spcAft>
                <a:spcPts val="600"/>
              </a:spcAft>
            </a:pPr>
            <a:r>
              <a:rPr lang="it-IT" sz="1200" b="1" i="1" dirty="0" smtClean="0"/>
              <a:t>Art</a:t>
            </a:r>
            <a:r>
              <a:rPr lang="it-IT" sz="1200" b="1" i="1" dirty="0"/>
              <a:t>. </a:t>
            </a:r>
            <a:r>
              <a:rPr lang="it-IT" sz="1200" b="1" i="1" dirty="0" smtClean="0"/>
              <a:t>5 (Contenuto </a:t>
            </a:r>
            <a:r>
              <a:rPr lang="it-IT" sz="1200" b="1" i="1" dirty="0"/>
              <a:t>del registro)</a:t>
            </a:r>
          </a:p>
          <a:p>
            <a:pPr algn="just">
              <a:spcAft>
                <a:spcPts val="600"/>
              </a:spcAft>
            </a:pPr>
            <a:r>
              <a:rPr lang="it-IT" sz="1200" i="1" dirty="0" smtClean="0"/>
              <a:t>1</a:t>
            </a:r>
            <a:r>
              <a:rPr lang="it-IT" sz="1200" i="1" dirty="0"/>
              <a:t>. Nel registro, per ciascun gestore iscritto, sono indicati:</a:t>
            </a:r>
          </a:p>
          <a:p>
            <a:pPr algn="just">
              <a:spcAft>
                <a:spcPts val="600"/>
              </a:spcAft>
            </a:pPr>
            <a:r>
              <a:rPr lang="it-IT" sz="1200" i="1" dirty="0" smtClean="0"/>
              <a:t>a</a:t>
            </a:r>
            <a:r>
              <a:rPr lang="it-IT" sz="1200" i="1" dirty="0"/>
              <a:t>) il numero d'ordine di iscrizione;</a:t>
            </a:r>
          </a:p>
          <a:p>
            <a:pPr algn="just">
              <a:spcAft>
                <a:spcPts val="600"/>
              </a:spcAft>
            </a:pPr>
            <a:r>
              <a:rPr lang="it-IT" sz="1200" i="1" dirty="0" smtClean="0"/>
              <a:t>b</a:t>
            </a:r>
            <a:r>
              <a:rPr lang="it-IT" sz="1200" i="1" dirty="0"/>
              <a:t>) la denominazione sociale;</a:t>
            </a:r>
          </a:p>
          <a:p>
            <a:pPr algn="just">
              <a:spcAft>
                <a:spcPts val="600"/>
              </a:spcAft>
            </a:pPr>
            <a:r>
              <a:rPr lang="it-IT" sz="1200" i="1" dirty="0" smtClean="0"/>
              <a:t>c</a:t>
            </a:r>
            <a:r>
              <a:rPr lang="it-IT" sz="1200" i="1" dirty="0"/>
              <a:t>) l'indirizzo del sito internet del portale e il corrispondente collegamento ipertestuale;</a:t>
            </a:r>
          </a:p>
          <a:p>
            <a:pPr algn="just">
              <a:spcAft>
                <a:spcPts val="600"/>
              </a:spcAft>
            </a:pPr>
            <a:r>
              <a:rPr lang="it-IT" sz="1200" i="1" dirty="0" smtClean="0"/>
              <a:t>d</a:t>
            </a:r>
            <a:r>
              <a:rPr lang="it-IT" sz="1200" i="1" dirty="0"/>
              <a:t>) la sede legale e la sede amministrativa;</a:t>
            </a:r>
          </a:p>
          <a:p>
            <a:pPr algn="just">
              <a:spcAft>
                <a:spcPts val="600"/>
              </a:spcAft>
            </a:pPr>
            <a:r>
              <a:rPr lang="it-IT" sz="1200" i="1" dirty="0" smtClean="0"/>
              <a:t>e</a:t>
            </a:r>
            <a:r>
              <a:rPr lang="it-IT" sz="1200" i="1" dirty="0"/>
              <a:t>) la stabile organizzazione nel territorio della Repubblica, per i soggetti comunitari;</a:t>
            </a:r>
          </a:p>
          <a:p>
            <a:pPr algn="just">
              <a:spcAft>
                <a:spcPts val="600"/>
              </a:spcAft>
            </a:pPr>
            <a:r>
              <a:rPr lang="it-IT" sz="1200" i="1" dirty="0" smtClean="0"/>
              <a:t>f</a:t>
            </a:r>
            <a:r>
              <a:rPr lang="it-IT" sz="1200" i="1" dirty="0"/>
              <a:t>) gli estremi degli eventuali provvedimenti sanzionatori e cautelari adottati dalla Consob.</a:t>
            </a:r>
          </a:p>
          <a:p>
            <a:pPr algn="just">
              <a:spcAft>
                <a:spcPts val="600"/>
              </a:spcAft>
            </a:pPr>
            <a:r>
              <a:rPr lang="it-IT" sz="1200" i="1" dirty="0" smtClean="0"/>
              <a:t>2</a:t>
            </a:r>
            <a:r>
              <a:rPr lang="it-IT" sz="1200" i="1" dirty="0"/>
              <a:t>. Nella sezione speciale del registro, per ciascun gestore annotato, sono indicati:</a:t>
            </a:r>
          </a:p>
          <a:p>
            <a:pPr algn="just">
              <a:spcAft>
                <a:spcPts val="600"/>
              </a:spcAft>
            </a:pPr>
            <a:r>
              <a:rPr lang="it-IT" sz="1200" i="1" dirty="0" smtClean="0"/>
              <a:t>a</a:t>
            </a:r>
            <a:r>
              <a:rPr lang="it-IT" sz="1200" i="1" dirty="0"/>
              <a:t>) la denominazione sociale;</a:t>
            </a:r>
          </a:p>
          <a:p>
            <a:pPr algn="just">
              <a:spcAft>
                <a:spcPts val="600"/>
              </a:spcAft>
            </a:pPr>
            <a:r>
              <a:rPr lang="it-IT" sz="1200" i="1" dirty="0" smtClean="0"/>
              <a:t>b</a:t>
            </a:r>
            <a:r>
              <a:rPr lang="it-IT" sz="1200" i="1" dirty="0"/>
              <a:t>) l'indirizzo del sito internet del portale e il corrispondente collegamento ipertestuale;</a:t>
            </a:r>
          </a:p>
          <a:p>
            <a:pPr algn="just">
              <a:spcAft>
                <a:spcPts val="1200"/>
              </a:spcAft>
            </a:pPr>
            <a:r>
              <a:rPr lang="it-IT" sz="1200" i="1" dirty="0" smtClean="0"/>
              <a:t>c</a:t>
            </a:r>
            <a:r>
              <a:rPr lang="it-IT" sz="1200" i="1" dirty="0"/>
              <a:t>) gli estremi degli eventuali provvedimenti sanzionatori e cautelari adottati dalla Consob.</a:t>
            </a:r>
          </a:p>
          <a:p>
            <a:pPr algn="ctr">
              <a:spcAft>
                <a:spcPts val="600"/>
              </a:spcAft>
            </a:pPr>
            <a:r>
              <a:rPr lang="it-IT" sz="1200" b="1" i="1" dirty="0" smtClean="0"/>
              <a:t>Art. 6 (Pubblicità del registro)</a:t>
            </a:r>
          </a:p>
          <a:p>
            <a:pPr algn="just">
              <a:spcAft>
                <a:spcPts val="600"/>
              </a:spcAft>
            </a:pPr>
            <a:r>
              <a:rPr lang="it-IT" sz="1200" i="1" dirty="0" smtClean="0"/>
              <a:t>1. Il </a:t>
            </a:r>
            <a:r>
              <a:rPr lang="it-IT" sz="1200" i="1" dirty="0" smtClean="0">
                <a:effectLst>
                  <a:outerShdw blurRad="38100" dist="38100" dir="2700000" algn="tl">
                    <a:srgbClr val="000000">
                      <a:alpha val="43137"/>
                    </a:srgbClr>
                  </a:outerShdw>
                </a:effectLst>
                <a:hlinkClick r:id="rId3"/>
              </a:rPr>
              <a:t>registro</a:t>
            </a:r>
            <a:r>
              <a:rPr lang="it-IT" sz="1200" i="1" dirty="0" smtClean="0"/>
              <a:t> è pubblicato nella parte "Albi ed Elenchi" del Bollettino elettronico della Consob.</a:t>
            </a:r>
            <a:endParaRPr lang="it-IT" sz="1200" i="1" dirty="0"/>
          </a:p>
        </p:txBody>
      </p:sp>
      <p:pic>
        <p:nvPicPr>
          <p:cNvPr id="5" name="Picture 2">
            <a:hlinkClick r:id="rId4" action="ppaction://hlinksldjump" tooltip="Tona indietro"/>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xmlns="">
                  <a14:imgLayer r:embed="rId6">
                    <a14:imgEffect>
                      <a14:artisticPhotocopy/>
                    </a14:imgEffect>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4231196" y="6130751"/>
            <a:ext cx="609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sellaDiTesto 7"/>
          <p:cNvSpPr txBox="1"/>
          <p:nvPr/>
        </p:nvSpPr>
        <p:spPr>
          <a:xfrm>
            <a:off x="4932040" y="6130751"/>
            <a:ext cx="1656184" cy="461665"/>
          </a:xfrm>
          <a:prstGeom prst="rect">
            <a:avLst/>
          </a:prstGeom>
          <a:noFill/>
        </p:spPr>
        <p:txBody>
          <a:bodyPr wrap="square" rtlCol="0">
            <a:spAutoFit/>
          </a:bodyPr>
          <a:lstStyle/>
          <a:p>
            <a:r>
              <a:rPr lang="it-IT" sz="1200" i="1" dirty="0" smtClean="0">
                <a:solidFill>
                  <a:srgbClr val="002060"/>
                </a:solidFill>
              </a:rPr>
              <a:t>Torna alla normativa primaria</a:t>
            </a:r>
            <a:endParaRPr lang="it-IT" sz="1200" i="1" dirty="0">
              <a:solidFill>
                <a:srgbClr val="002060"/>
              </a:solidFill>
            </a:endParaRPr>
          </a:p>
        </p:txBody>
      </p:sp>
    </p:spTree>
    <p:extLst>
      <p:ext uri="{BB962C8B-B14F-4D97-AF65-F5344CB8AC3E}">
        <p14:creationId xmlns:p14="http://schemas.microsoft.com/office/powerpoint/2010/main" xmlns="" val="8418175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2">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1392</TotalTime>
  <Words>11854</Words>
  <Application>Microsoft Office PowerPoint</Application>
  <PresentationFormat>Presentazione su schermo (4:3)</PresentationFormat>
  <Paragraphs>500</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Executive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Consob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Zaottini</dc:creator>
  <cp:lastModifiedBy>tommasi</cp:lastModifiedBy>
  <cp:revision>57</cp:revision>
  <cp:lastPrinted>2015-06-19T09:14:50Z</cp:lastPrinted>
  <dcterms:created xsi:type="dcterms:W3CDTF">2015-06-09T10:00:03Z</dcterms:created>
  <dcterms:modified xsi:type="dcterms:W3CDTF">2015-07-01T16:41:25Z</dcterms:modified>
</cp:coreProperties>
</file>